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s/slide119.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21"/>
  </p:notesMasterIdLst>
  <p:sldIdLst>
    <p:sldId id="407" r:id="rId2"/>
    <p:sldId id="459" r:id="rId3"/>
    <p:sldId id="460" r:id="rId4"/>
    <p:sldId id="409" r:id="rId5"/>
    <p:sldId id="461" r:id="rId6"/>
    <p:sldId id="410" r:id="rId7"/>
    <p:sldId id="411" r:id="rId8"/>
    <p:sldId id="412" r:id="rId9"/>
    <p:sldId id="413" r:id="rId10"/>
    <p:sldId id="414" r:id="rId11"/>
    <p:sldId id="415" r:id="rId12"/>
    <p:sldId id="416" r:id="rId13"/>
    <p:sldId id="418" r:id="rId14"/>
    <p:sldId id="419" r:id="rId15"/>
    <p:sldId id="420" r:id="rId16"/>
    <p:sldId id="421" r:id="rId17"/>
    <p:sldId id="422" r:id="rId18"/>
    <p:sldId id="423" r:id="rId19"/>
    <p:sldId id="425" r:id="rId20"/>
    <p:sldId id="509" r:id="rId21"/>
    <p:sldId id="429" r:id="rId22"/>
    <p:sldId id="463" r:id="rId23"/>
    <p:sldId id="431" r:id="rId24"/>
    <p:sldId id="432" r:id="rId25"/>
    <p:sldId id="433" r:id="rId26"/>
    <p:sldId id="434" r:id="rId27"/>
    <p:sldId id="435" r:id="rId28"/>
    <p:sldId id="436" r:id="rId29"/>
    <p:sldId id="438" r:id="rId30"/>
    <p:sldId id="439" r:id="rId31"/>
    <p:sldId id="440" r:id="rId32"/>
    <p:sldId id="443" r:id="rId33"/>
    <p:sldId id="444" r:id="rId34"/>
    <p:sldId id="445" r:id="rId35"/>
    <p:sldId id="446" r:id="rId36"/>
    <p:sldId id="447" r:id="rId37"/>
    <p:sldId id="448" r:id="rId38"/>
    <p:sldId id="449" r:id="rId39"/>
    <p:sldId id="450" r:id="rId40"/>
    <p:sldId id="451" r:id="rId41"/>
    <p:sldId id="452" r:id="rId42"/>
    <p:sldId id="453" r:id="rId43"/>
    <p:sldId id="454" r:id="rId44"/>
    <p:sldId id="356" r:id="rId45"/>
    <p:sldId id="382" r:id="rId46"/>
    <p:sldId id="359" r:id="rId47"/>
    <p:sldId id="360" r:id="rId48"/>
    <p:sldId id="361" r:id="rId49"/>
    <p:sldId id="362" r:id="rId50"/>
    <p:sldId id="363" r:id="rId51"/>
    <p:sldId id="364" r:id="rId52"/>
    <p:sldId id="365" r:id="rId53"/>
    <p:sldId id="366" r:id="rId54"/>
    <p:sldId id="368" r:id="rId55"/>
    <p:sldId id="295" r:id="rId56"/>
    <p:sldId id="296" r:id="rId57"/>
    <p:sldId id="298" r:id="rId58"/>
    <p:sldId id="299" r:id="rId59"/>
    <p:sldId id="369" r:id="rId60"/>
    <p:sldId id="401" r:id="rId61"/>
    <p:sldId id="402" r:id="rId62"/>
    <p:sldId id="370" r:id="rId63"/>
    <p:sldId id="510" r:id="rId64"/>
    <p:sldId id="399" r:id="rId65"/>
    <p:sldId id="394" r:id="rId66"/>
    <p:sldId id="395" r:id="rId67"/>
    <p:sldId id="393" r:id="rId68"/>
    <p:sldId id="317" r:id="rId69"/>
    <p:sldId id="324" r:id="rId70"/>
    <p:sldId id="350" r:id="rId71"/>
    <p:sldId id="490" r:id="rId72"/>
    <p:sldId id="491" r:id="rId73"/>
    <p:sldId id="492" r:id="rId74"/>
    <p:sldId id="493" r:id="rId75"/>
    <p:sldId id="494" r:id="rId76"/>
    <p:sldId id="495" r:id="rId77"/>
    <p:sldId id="496" r:id="rId78"/>
    <p:sldId id="497" r:id="rId79"/>
    <p:sldId id="498" r:id="rId80"/>
    <p:sldId id="499" r:id="rId81"/>
    <p:sldId id="500" r:id="rId82"/>
    <p:sldId id="501" r:id="rId83"/>
    <p:sldId id="502" r:id="rId84"/>
    <p:sldId id="503" r:id="rId85"/>
    <p:sldId id="504" r:id="rId86"/>
    <p:sldId id="505" r:id="rId87"/>
    <p:sldId id="506" r:id="rId88"/>
    <p:sldId id="507" r:id="rId89"/>
    <p:sldId id="508" r:id="rId90"/>
    <p:sldId id="489" r:id="rId91"/>
    <p:sldId id="464" r:id="rId92"/>
    <p:sldId id="465" r:id="rId93"/>
    <p:sldId id="466" r:id="rId94"/>
    <p:sldId id="467" r:id="rId95"/>
    <p:sldId id="468" r:id="rId96"/>
    <p:sldId id="469" r:id="rId97"/>
    <p:sldId id="470" r:id="rId98"/>
    <p:sldId id="471" r:id="rId99"/>
    <p:sldId id="472" r:id="rId100"/>
    <p:sldId id="473" r:id="rId101"/>
    <p:sldId id="474" r:id="rId102"/>
    <p:sldId id="475" r:id="rId103"/>
    <p:sldId id="476" r:id="rId104"/>
    <p:sldId id="274" r:id="rId105"/>
    <p:sldId id="477" r:id="rId106"/>
    <p:sldId id="478" r:id="rId107"/>
    <p:sldId id="479" r:id="rId108"/>
    <p:sldId id="480" r:id="rId109"/>
    <p:sldId id="481" r:id="rId110"/>
    <p:sldId id="482" r:id="rId111"/>
    <p:sldId id="483" r:id="rId112"/>
    <p:sldId id="484" r:id="rId113"/>
    <p:sldId id="485" r:id="rId114"/>
    <p:sldId id="486" r:id="rId115"/>
    <p:sldId id="487" r:id="rId116"/>
    <p:sldId id="488" r:id="rId117"/>
    <p:sldId id="390" r:id="rId118"/>
    <p:sldId id="405" r:id="rId119"/>
    <p:sldId id="406" r:id="rId120"/>
  </p:sldIdLst>
  <p:sldSz cx="9144000" cy="6858000" type="screen4x3"/>
  <p:notesSz cx="6858000" cy="9144000"/>
  <p:defaultTextStyle>
    <a:defPPr>
      <a:defRPr lang="en-US"/>
    </a:defPPr>
    <a:lvl1pPr algn="l" rtl="0" eaLnBrk="0" fontAlgn="base" hangingPunct="0">
      <a:spcBef>
        <a:spcPct val="20000"/>
      </a:spcBef>
      <a:spcAft>
        <a:spcPct val="0"/>
      </a:spcAft>
      <a:buClr>
        <a:srgbClr val="FFC61E"/>
      </a:buClr>
      <a:buChar char="•"/>
      <a:defRPr sz="3200" kern="1200">
        <a:solidFill>
          <a:schemeClr val="tx1"/>
        </a:solidFill>
        <a:latin typeface="Arial" pitchFamily="34" charset="0"/>
        <a:ea typeface="+mn-ea"/>
        <a:cs typeface="+mn-cs"/>
      </a:defRPr>
    </a:lvl1pPr>
    <a:lvl2pPr marL="457200" algn="l" rtl="0" eaLnBrk="0" fontAlgn="base" hangingPunct="0">
      <a:spcBef>
        <a:spcPct val="20000"/>
      </a:spcBef>
      <a:spcAft>
        <a:spcPct val="0"/>
      </a:spcAft>
      <a:buClr>
        <a:srgbClr val="FFC61E"/>
      </a:buClr>
      <a:buChar char="•"/>
      <a:defRPr sz="3200" kern="1200">
        <a:solidFill>
          <a:schemeClr val="tx1"/>
        </a:solidFill>
        <a:latin typeface="Arial" pitchFamily="34" charset="0"/>
        <a:ea typeface="+mn-ea"/>
        <a:cs typeface="+mn-cs"/>
      </a:defRPr>
    </a:lvl2pPr>
    <a:lvl3pPr marL="914400" algn="l" rtl="0" eaLnBrk="0" fontAlgn="base" hangingPunct="0">
      <a:spcBef>
        <a:spcPct val="20000"/>
      </a:spcBef>
      <a:spcAft>
        <a:spcPct val="0"/>
      </a:spcAft>
      <a:buClr>
        <a:srgbClr val="FFC61E"/>
      </a:buClr>
      <a:buChar char="•"/>
      <a:defRPr sz="3200" kern="1200">
        <a:solidFill>
          <a:schemeClr val="tx1"/>
        </a:solidFill>
        <a:latin typeface="Arial" pitchFamily="34" charset="0"/>
        <a:ea typeface="+mn-ea"/>
        <a:cs typeface="+mn-cs"/>
      </a:defRPr>
    </a:lvl3pPr>
    <a:lvl4pPr marL="1371600" algn="l" rtl="0" eaLnBrk="0" fontAlgn="base" hangingPunct="0">
      <a:spcBef>
        <a:spcPct val="20000"/>
      </a:spcBef>
      <a:spcAft>
        <a:spcPct val="0"/>
      </a:spcAft>
      <a:buClr>
        <a:srgbClr val="FFC61E"/>
      </a:buClr>
      <a:buChar char="•"/>
      <a:defRPr sz="3200" kern="1200">
        <a:solidFill>
          <a:schemeClr val="tx1"/>
        </a:solidFill>
        <a:latin typeface="Arial" pitchFamily="34" charset="0"/>
        <a:ea typeface="+mn-ea"/>
        <a:cs typeface="+mn-cs"/>
      </a:defRPr>
    </a:lvl4pPr>
    <a:lvl5pPr marL="1828800" algn="l" rtl="0" eaLnBrk="0" fontAlgn="base" hangingPunct="0">
      <a:spcBef>
        <a:spcPct val="20000"/>
      </a:spcBef>
      <a:spcAft>
        <a:spcPct val="0"/>
      </a:spcAft>
      <a:buClr>
        <a:srgbClr val="FFC61E"/>
      </a:buClr>
      <a:buChar char="•"/>
      <a:defRPr sz="3200" kern="1200">
        <a:solidFill>
          <a:schemeClr val="tx1"/>
        </a:solidFill>
        <a:latin typeface="Arial" pitchFamily="34" charset="0"/>
        <a:ea typeface="+mn-ea"/>
        <a:cs typeface="+mn-cs"/>
      </a:defRPr>
    </a:lvl5pPr>
    <a:lvl6pPr marL="2286000" algn="l" defTabSz="914400" rtl="0" eaLnBrk="1" latinLnBrk="0" hangingPunct="1">
      <a:defRPr sz="3200" kern="1200">
        <a:solidFill>
          <a:schemeClr val="tx1"/>
        </a:solidFill>
        <a:latin typeface="Arial" pitchFamily="34" charset="0"/>
        <a:ea typeface="+mn-ea"/>
        <a:cs typeface="+mn-cs"/>
      </a:defRPr>
    </a:lvl6pPr>
    <a:lvl7pPr marL="2743200" algn="l" defTabSz="914400" rtl="0" eaLnBrk="1" latinLnBrk="0" hangingPunct="1">
      <a:defRPr sz="3200" kern="1200">
        <a:solidFill>
          <a:schemeClr val="tx1"/>
        </a:solidFill>
        <a:latin typeface="Arial" pitchFamily="34" charset="0"/>
        <a:ea typeface="+mn-ea"/>
        <a:cs typeface="+mn-cs"/>
      </a:defRPr>
    </a:lvl7pPr>
    <a:lvl8pPr marL="3200400" algn="l" defTabSz="914400" rtl="0" eaLnBrk="1" latinLnBrk="0" hangingPunct="1">
      <a:defRPr sz="3200" kern="1200">
        <a:solidFill>
          <a:schemeClr val="tx1"/>
        </a:solidFill>
        <a:latin typeface="Arial" pitchFamily="34" charset="0"/>
        <a:ea typeface="+mn-ea"/>
        <a:cs typeface="+mn-cs"/>
      </a:defRPr>
    </a:lvl8pPr>
    <a:lvl9pPr marL="3657600" algn="l" defTabSz="914400" rtl="0" eaLnBrk="1" latinLnBrk="0" hangingPunct="1">
      <a:defRPr sz="32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2ADCF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2" autoAdjust="0"/>
    <p:restoredTop sz="98511" autoAdjust="0"/>
  </p:normalViewPr>
  <p:slideViewPr>
    <p:cSldViewPr>
      <p:cViewPr>
        <p:scale>
          <a:sx n="66" d="100"/>
          <a:sy n="66" d="100"/>
        </p:scale>
        <p:origin x="-72" y="306"/>
      </p:cViewPr>
      <p:guideLst>
        <p:guide orient="horz" pos="2160"/>
        <p:guide pos="2880"/>
      </p:guideLst>
    </p:cSldViewPr>
  </p:slideViewPr>
  <p:outlineViewPr>
    <p:cViewPr>
      <p:scale>
        <a:sx n="33" d="100"/>
        <a:sy n="33" d="100"/>
      </p:scale>
      <p:origin x="0" y="43656"/>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FontTx/>
              <a:buNone/>
              <a:defRPr sz="1200">
                <a:latin typeface="Times New Roman" pitchFamily="18" charset="0"/>
              </a:defRPr>
            </a:lvl1pPr>
          </a:lstStyle>
          <a:p>
            <a:pPr>
              <a:defRPr/>
            </a:pPr>
            <a:endParaRPr lang="en-US"/>
          </a:p>
        </p:txBody>
      </p:sp>
      <p:sp>
        <p:nvSpPr>
          <p:cNvPr id="675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FontTx/>
              <a:buNone/>
              <a:defRPr sz="1200">
                <a:latin typeface="Times New Roman" pitchFamily="18" charset="0"/>
              </a:defRPr>
            </a:lvl1pPr>
          </a:lstStyle>
          <a:p>
            <a:pPr>
              <a:defRPr/>
            </a:pPr>
            <a:endParaRPr lang="en-US"/>
          </a:p>
        </p:txBody>
      </p:sp>
      <p:sp>
        <p:nvSpPr>
          <p:cNvPr id="129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75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75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ClrTx/>
              <a:buFontTx/>
              <a:buNone/>
              <a:defRPr sz="1200">
                <a:latin typeface="Times New Roman" pitchFamily="18" charset="0"/>
              </a:defRPr>
            </a:lvl1pPr>
          </a:lstStyle>
          <a:p>
            <a:pPr>
              <a:defRPr/>
            </a:pPr>
            <a:endParaRPr lang="en-US"/>
          </a:p>
        </p:txBody>
      </p:sp>
      <p:sp>
        <p:nvSpPr>
          <p:cNvPr id="675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FontTx/>
              <a:buNone/>
              <a:defRPr sz="1200">
                <a:latin typeface="Times New Roman" pitchFamily="18" charset="0"/>
              </a:defRPr>
            </a:lvl1pPr>
          </a:lstStyle>
          <a:p>
            <a:pPr>
              <a:defRPr/>
            </a:pPr>
            <a:fld id="{B01538FE-E175-483A-8D8B-3B56C75252E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4BB50354-5755-4087-B666-D8865ECE8F83}" type="slidenum">
              <a:rPr lang="en-US" smtClean="0"/>
              <a:pPr/>
              <a:t>69</a:t>
            </a:fld>
            <a:endParaRPr lang="en-US"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r>
              <a:rPr lang="en-US" smtClean="0"/>
              <a:t>Immediacy Index – number of times articles published in 2003 (by a journal) that were cited in 2003 divided by number of articles that were published in 2003 (by the journal)</a:t>
            </a:r>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74651D06-738C-4A99-A35E-5BECC4840FC8}" type="slidenum">
              <a:rPr lang="en-AU" smtClean="0">
                <a:latin typeface="Arial" pitchFamily="34" charset="0"/>
              </a:rPr>
              <a:pPr/>
              <a:t>101</a:t>
            </a:fld>
            <a:endParaRPr lang="en-AU" smtClean="0">
              <a:latin typeface="Arial" pitchFamily="34" charset="0"/>
            </a:endParaRPr>
          </a:p>
        </p:txBody>
      </p:sp>
      <p:sp>
        <p:nvSpPr>
          <p:cNvPr id="133123" name="Rectangle 2"/>
          <p:cNvSpPr>
            <a:spLocks noGrp="1" noRot="1" noChangeAspect="1" noChangeArrowheads="1" noTextEdit="1"/>
          </p:cNvSpPr>
          <p:nvPr>
            <p:ph type="sldImg"/>
          </p:nvPr>
        </p:nvSpPr>
        <p:spPr>
          <a:xfrm>
            <a:off x="1300163" y="803275"/>
            <a:ext cx="4259262" cy="3194050"/>
          </a:xfrm>
          <a:ln cap="flat">
            <a:solidFill>
              <a:schemeClr val="tx1"/>
            </a:solidFill>
          </a:ln>
        </p:spPr>
      </p:sp>
      <p:sp>
        <p:nvSpPr>
          <p:cNvPr id="133124" name="Rectangle 3"/>
          <p:cNvSpPr>
            <a:spLocks noGrp="1" noChangeArrowheads="1"/>
          </p:cNvSpPr>
          <p:nvPr>
            <p:ph type="body" idx="1"/>
          </p:nvPr>
        </p:nvSpPr>
        <p:spPr>
          <a:xfrm>
            <a:off x="914400" y="4343400"/>
            <a:ext cx="5027613" cy="4114800"/>
          </a:xfrm>
          <a:noFill/>
          <a:ln/>
        </p:spPr>
        <p:txBody>
          <a:bodyPr lIns="90487" tIns="44450" rIns="90487" bIns="44450"/>
          <a:lstStyle/>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A45BBD22-4F96-496D-83F4-FCC7746E548D}" type="slidenum">
              <a:rPr lang="en-US" smtClean="0"/>
              <a:pPr/>
              <a:t>117</a:t>
            </a:fld>
            <a:endParaRPr lang="en-US" smtClean="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r>
              <a:rPr lang="en-US" smtClean="0"/>
              <a:t>Balancing act between publishing high quality articles in outstanding journals and getting the numbers.</a:t>
            </a:r>
          </a:p>
          <a:p>
            <a:endParaRPr lang="en-US" smtClean="0"/>
          </a:p>
          <a:p>
            <a:r>
              <a:rPr lang="en-US" smtClean="0"/>
              <a:t>Grant reviewers look at both…  how many papers and in what journals.</a:t>
            </a:r>
          </a:p>
          <a:p>
            <a:endParaRPr lang="en-US" smtClean="0"/>
          </a:p>
          <a:p>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9144000" y="-379413"/>
            <a:ext cx="3249613" cy="7313613"/>
          </a:xfrm>
          <a:prstGeom prst="rect">
            <a:avLst/>
          </a:prstGeom>
          <a:solidFill>
            <a:srgbClr val="808080"/>
          </a:solidFill>
          <a:ln w="9525">
            <a:noFill/>
            <a:miter lim="800000"/>
            <a:headEnd/>
            <a:tailEnd/>
          </a:ln>
          <a:effectLst/>
        </p:spPr>
        <p:txBody>
          <a:bodyPr wrap="none" anchor="ctr"/>
          <a:lstStyle/>
          <a:p>
            <a:pPr>
              <a:defRPr/>
            </a:pPr>
            <a:endParaRPr lang="en-IN">
              <a:latin typeface="Arial" charset="0"/>
            </a:endParaRPr>
          </a:p>
        </p:txBody>
      </p:sp>
      <p:sp>
        <p:nvSpPr>
          <p:cNvPr id="6146" name="Rectangle 2"/>
          <p:cNvSpPr>
            <a:spLocks noGrp="1" noChangeArrowheads="1"/>
          </p:cNvSpPr>
          <p:nvPr>
            <p:ph type="ctrTitle"/>
          </p:nvPr>
        </p:nvSpPr>
        <p:spPr>
          <a:xfrm>
            <a:off x="541338" y="1447800"/>
            <a:ext cx="7993062" cy="1143000"/>
          </a:xfrm>
        </p:spPr>
        <p:txBody>
          <a:bodyPr/>
          <a:lstStyle>
            <a:lvl1pPr>
              <a:defRPr sz="4200" b="1"/>
            </a:lvl1pPr>
          </a:lstStyle>
          <a:p>
            <a:r>
              <a:rPr lang="en-US"/>
              <a:t>Click to edit Master title style</a:t>
            </a:r>
          </a:p>
        </p:txBody>
      </p:sp>
      <p:sp>
        <p:nvSpPr>
          <p:cNvPr id="6147" name="Rectangle 3"/>
          <p:cNvSpPr>
            <a:spLocks noGrp="1" noChangeArrowheads="1"/>
          </p:cNvSpPr>
          <p:nvPr>
            <p:ph type="subTitle" idx="1"/>
          </p:nvPr>
        </p:nvSpPr>
        <p:spPr>
          <a:xfrm>
            <a:off x="609600" y="3124200"/>
            <a:ext cx="6434138" cy="1752600"/>
          </a:xfrm>
        </p:spPr>
        <p:txBody>
          <a:bodyPr/>
          <a:lstStyle>
            <a:lvl1pPr marL="0" indent="0">
              <a:buFontTx/>
              <a:buNone/>
              <a:defRPr sz="3200"/>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558800" y="1600200"/>
            <a:ext cx="3911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22800" y="1600200"/>
            <a:ext cx="3911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0500" y="227013"/>
            <a:ext cx="1993900" cy="5868987"/>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558800" y="227013"/>
            <a:ext cx="582930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80010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914400" y="2362200"/>
            <a:ext cx="3924300" cy="3733800"/>
          </a:xfrm>
        </p:spPr>
        <p:txBody>
          <a:bodyPr/>
          <a:lstStyle/>
          <a:p>
            <a:pPr lvl="0"/>
            <a:endParaRPr lang="en-US" noProof="0"/>
          </a:p>
        </p:txBody>
      </p:sp>
      <p:sp>
        <p:nvSpPr>
          <p:cNvPr id="4" name="Text Placeholder 3"/>
          <p:cNvSpPr>
            <a:spLocks noGrp="1"/>
          </p:cNvSpPr>
          <p:nvPr>
            <p:ph type="body" sz="half" idx="2"/>
          </p:nvPr>
        </p:nvSpPr>
        <p:spPr>
          <a:xfrm>
            <a:off x="4991100" y="2362200"/>
            <a:ext cx="39243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7010400" y="6553200"/>
            <a:ext cx="1905000" cy="304800"/>
          </a:xfrm>
          <a:prstGeom prst="rect">
            <a:avLst/>
          </a:prstGeom>
        </p:spPr>
        <p:txBody>
          <a:bodyPr/>
          <a:lstStyle>
            <a:lvl1pPr>
              <a:defRPr/>
            </a:lvl1pPr>
          </a:lstStyle>
          <a:p>
            <a:pPr>
              <a:defRPr/>
            </a:pPr>
            <a:endParaRPr lang="en-US"/>
          </a:p>
        </p:txBody>
      </p:sp>
      <p:sp>
        <p:nvSpPr>
          <p:cNvPr id="6" name="Footer Placeholder 5"/>
          <p:cNvSpPr>
            <a:spLocks noGrp="1"/>
          </p:cNvSpPr>
          <p:nvPr>
            <p:ph type="ftr" sz="quarter" idx="11"/>
          </p:nvPr>
        </p:nvSpPr>
        <p:spPr>
          <a:xfrm>
            <a:off x="2936875" y="6529388"/>
            <a:ext cx="2895600" cy="3048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4138" y="6343650"/>
            <a:ext cx="587375" cy="488950"/>
          </a:xfrm>
          <a:prstGeom prst="rect">
            <a:avLst/>
          </a:prstGeom>
        </p:spPr>
        <p:txBody>
          <a:bodyPr/>
          <a:lstStyle>
            <a:lvl1pPr>
              <a:defRPr/>
            </a:lvl1pPr>
          </a:lstStyle>
          <a:p>
            <a:pPr>
              <a:defRPr/>
            </a:pPr>
            <a:fld id="{E2F7C5A5-3749-455C-B176-728B04FCDDC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D0D00"/>
            </a:gs>
            <a:gs pos="100000">
              <a:srgbClr val="333300"/>
            </a:gs>
          </a:gsLst>
          <a:lin ang="5400000" scaled="1"/>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558800" y="227013"/>
            <a:ext cx="7970838"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558800" y="1600200"/>
            <a:ext cx="7975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4" name="Line 4"/>
          <p:cNvSpPr>
            <a:spLocks noChangeShapeType="1"/>
          </p:cNvSpPr>
          <p:nvPr/>
        </p:nvSpPr>
        <p:spPr bwMode="auto">
          <a:xfrm>
            <a:off x="406400" y="1371600"/>
            <a:ext cx="8262938" cy="0"/>
          </a:xfrm>
          <a:prstGeom prst="line">
            <a:avLst/>
          </a:prstGeom>
          <a:noFill/>
          <a:ln w="57150">
            <a:solidFill>
              <a:srgbClr val="FFFF00"/>
            </a:solidFill>
            <a:round/>
            <a:headEnd/>
            <a:tailEnd/>
          </a:ln>
          <a:effectLst/>
        </p:spPr>
        <p:txBody>
          <a:bodyPr wrap="none" anchor="ctr"/>
          <a:lstStyle/>
          <a:p>
            <a:pPr>
              <a:defRPr/>
            </a:pPr>
            <a:endParaRPr lang="en-IN">
              <a:latin typeface="Arial" charset="0"/>
            </a:endParaRPr>
          </a:p>
        </p:txBody>
      </p:sp>
      <p:sp>
        <p:nvSpPr>
          <p:cNvPr id="5125" name="Rectangle 5"/>
          <p:cNvSpPr>
            <a:spLocks noChangeArrowheads="1"/>
          </p:cNvSpPr>
          <p:nvPr/>
        </p:nvSpPr>
        <p:spPr bwMode="auto">
          <a:xfrm>
            <a:off x="-2166938" y="-1828800"/>
            <a:ext cx="12187238" cy="1828800"/>
          </a:xfrm>
          <a:prstGeom prst="rect">
            <a:avLst/>
          </a:prstGeom>
          <a:solidFill>
            <a:srgbClr val="808080"/>
          </a:solidFill>
          <a:ln w="9525">
            <a:noFill/>
            <a:miter lim="800000"/>
            <a:headEnd/>
            <a:tailEnd/>
          </a:ln>
          <a:effectLst/>
        </p:spPr>
        <p:txBody>
          <a:bodyPr wrap="none" anchor="ctr"/>
          <a:lstStyle/>
          <a:p>
            <a:pPr>
              <a:defRPr/>
            </a:pPr>
            <a:endParaRPr lang="en-IN">
              <a:latin typeface="Arial" charset="0"/>
            </a:endParaRPr>
          </a:p>
        </p:txBody>
      </p:sp>
      <p:sp>
        <p:nvSpPr>
          <p:cNvPr id="5126" name="Rectangle 6"/>
          <p:cNvSpPr>
            <a:spLocks noChangeArrowheads="1"/>
          </p:cNvSpPr>
          <p:nvPr/>
        </p:nvSpPr>
        <p:spPr bwMode="auto">
          <a:xfrm>
            <a:off x="-3249613" y="-379413"/>
            <a:ext cx="3249613" cy="7313613"/>
          </a:xfrm>
          <a:prstGeom prst="rect">
            <a:avLst/>
          </a:prstGeom>
          <a:solidFill>
            <a:srgbClr val="808080"/>
          </a:solidFill>
          <a:ln w="9525">
            <a:noFill/>
            <a:miter lim="800000"/>
            <a:headEnd/>
            <a:tailEnd/>
          </a:ln>
          <a:effectLst/>
        </p:spPr>
        <p:txBody>
          <a:bodyPr wrap="none" anchor="ctr"/>
          <a:lstStyle/>
          <a:p>
            <a:pPr>
              <a:defRPr/>
            </a:pPr>
            <a:endParaRPr lang="en-IN">
              <a:latin typeface="Arial" charset="0"/>
            </a:endParaRPr>
          </a:p>
        </p:txBody>
      </p:sp>
    </p:spTree>
  </p:cSld>
  <p:clrMap bg1="dk2" tx1="lt1" bg2="dk1" tx2="lt2" accent1="accent1" accent2="accent2" accent3="accent3" accent4="accent4" accent5="accent5" accent6="accent6" hlink="hlink" folHlink="folHlink"/>
  <p:sldLayoutIdLst>
    <p:sldLayoutId id="2147483724"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5" r:id="rId12"/>
  </p:sldLayoutIdLst>
  <p:txStyles>
    <p:titleStyle>
      <a:lvl1pPr algn="l" rtl="0" eaLnBrk="0" fontAlgn="base" hangingPunct="0">
        <a:spcBef>
          <a:spcPct val="0"/>
        </a:spcBef>
        <a:spcAft>
          <a:spcPct val="0"/>
        </a:spcAft>
        <a:defRPr sz="3400">
          <a:solidFill>
            <a:schemeClr val="accent1"/>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3400">
          <a:solidFill>
            <a:schemeClr val="accent1"/>
          </a:solidFill>
          <a:effectLst>
            <a:outerShdw blurRad="38100" dist="38100" dir="2700000" algn="tl">
              <a:srgbClr val="000000"/>
            </a:outerShdw>
          </a:effectLst>
          <a:latin typeface="Arial" charset="0"/>
        </a:defRPr>
      </a:lvl2pPr>
      <a:lvl3pPr algn="l" rtl="0" eaLnBrk="0" fontAlgn="base" hangingPunct="0">
        <a:spcBef>
          <a:spcPct val="0"/>
        </a:spcBef>
        <a:spcAft>
          <a:spcPct val="0"/>
        </a:spcAft>
        <a:defRPr sz="3400">
          <a:solidFill>
            <a:schemeClr val="accent1"/>
          </a:solidFill>
          <a:effectLst>
            <a:outerShdw blurRad="38100" dist="38100" dir="2700000" algn="tl">
              <a:srgbClr val="000000"/>
            </a:outerShdw>
          </a:effectLst>
          <a:latin typeface="Arial" charset="0"/>
        </a:defRPr>
      </a:lvl3pPr>
      <a:lvl4pPr algn="l" rtl="0" eaLnBrk="0" fontAlgn="base" hangingPunct="0">
        <a:spcBef>
          <a:spcPct val="0"/>
        </a:spcBef>
        <a:spcAft>
          <a:spcPct val="0"/>
        </a:spcAft>
        <a:defRPr sz="3400">
          <a:solidFill>
            <a:schemeClr val="accent1"/>
          </a:solidFill>
          <a:effectLst>
            <a:outerShdw blurRad="38100" dist="38100" dir="2700000" algn="tl">
              <a:srgbClr val="000000"/>
            </a:outerShdw>
          </a:effectLst>
          <a:latin typeface="Arial" charset="0"/>
        </a:defRPr>
      </a:lvl4pPr>
      <a:lvl5pPr algn="l" rtl="0" eaLnBrk="0" fontAlgn="base" hangingPunct="0">
        <a:spcBef>
          <a:spcPct val="0"/>
        </a:spcBef>
        <a:spcAft>
          <a:spcPct val="0"/>
        </a:spcAft>
        <a:defRPr sz="3400">
          <a:solidFill>
            <a:schemeClr val="accent1"/>
          </a:solidFill>
          <a:effectLst>
            <a:outerShdw blurRad="38100" dist="38100" dir="2700000" algn="tl">
              <a:srgbClr val="000000"/>
            </a:outerShdw>
          </a:effectLst>
          <a:latin typeface="Arial" charset="0"/>
        </a:defRPr>
      </a:lvl5pPr>
      <a:lvl6pPr marL="457200" algn="l" rtl="0" eaLnBrk="0" fontAlgn="base" hangingPunct="0">
        <a:spcBef>
          <a:spcPct val="0"/>
        </a:spcBef>
        <a:spcAft>
          <a:spcPct val="0"/>
        </a:spcAft>
        <a:defRPr sz="3400">
          <a:solidFill>
            <a:schemeClr val="accent1"/>
          </a:solidFill>
          <a:effectLst>
            <a:outerShdw blurRad="38100" dist="38100" dir="2700000" algn="tl">
              <a:srgbClr val="000000"/>
            </a:outerShdw>
          </a:effectLst>
          <a:latin typeface="Arial" charset="0"/>
        </a:defRPr>
      </a:lvl6pPr>
      <a:lvl7pPr marL="914400" algn="l" rtl="0" eaLnBrk="0" fontAlgn="base" hangingPunct="0">
        <a:spcBef>
          <a:spcPct val="0"/>
        </a:spcBef>
        <a:spcAft>
          <a:spcPct val="0"/>
        </a:spcAft>
        <a:defRPr sz="3400">
          <a:solidFill>
            <a:schemeClr val="accent1"/>
          </a:solidFill>
          <a:effectLst>
            <a:outerShdw blurRad="38100" dist="38100" dir="2700000" algn="tl">
              <a:srgbClr val="000000"/>
            </a:outerShdw>
          </a:effectLst>
          <a:latin typeface="Arial" charset="0"/>
        </a:defRPr>
      </a:lvl7pPr>
      <a:lvl8pPr marL="1371600" algn="l" rtl="0" eaLnBrk="0" fontAlgn="base" hangingPunct="0">
        <a:spcBef>
          <a:spcPct val="0"/>
        </a:spcBef>
        <a:spcAft>
          <a:spcPct val="0"/>
        </a:spcAft>
        <a:defRPr sz="3400">
          <a:solidFill>
            <a:schemeClr val="accent1"/>
          </a:solidFill>
          <a:effectLst>
            <a:outerShdw blurRad="38100" dist="38100" dir="2700000" algn="tl">
              <a:srgbClr val="000000"/>
            </a:outerShdw>
          </a:effectLst>
          <a:latin typeface="Arial" charset="0"/>
        </a:defRPr>
      </a:lvl8pPr>
      <a:lvl9pPr marL="1828800" algn="l" rtl="0" eaLnBrk="0" fontAlgn="base" hangingPunct="0">
        <a:spcBef>
          <a:spcPct val="0"/>
        </a:spcBef>
        <a:spcAft>
          <a:spcPct val="0"/>
        </a:spcAft>
        <a:defRPr sz="3400">
          <a:solidFill>
            <a:schemeClr val="accent1"/>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rgbClr val="FFC61E"/>
        </a:buClr>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FFC61E"/>
        </a:buClr>
        <a:buChar char="–"/>
        <a:defRPr sz="2000">
          <a:solidFill>
            <a:schemeClr val="tx1"/>
          </a:solidFill>
          <a:latin typeface="+mn-lt"/>
        </a:defRPr>
      </a:lvl2pPr>
      <a:lvl3pPr marL="1143000" indent="-228600" algn="l" rtl="0" eaLnBrk="0" fontAlgn="base" hangingPunct="0">
        <a:spcBef>
          <a:spcPct val="20000"/>
        </a:spcBef>
        <a:spcAft>
          <a:spcPct val="0"/>
        </a:spcAft>
        <a:buClr>
          <a:srgbClr val="FFC61E"/>
        </a:buClr>
        <a:buChar char="•"/>
        <a:defRPr sz="2400">
          <a:solidFill>
            <a:schemeClr val="tx1"/>
          </a:solidFill>
          <a:latin typeface="+mn-lt"/>
        </a:defRPr>
      </a:lvl3pPr>
      <a:lvl4pPr marL="1600200" indent="-228600" algn="l" rtl="0" eaLnBrk="0" fontAlgn="base" hangingPunct="0">
        <a:spcBef>
          <a:spcPct val="20000"/>
        </a:spcBef>
        <a:spcAft>
          <a:spcPct val="0"/>
        </a:spcAft>
        <a:buClr>
          <a:srgbClr val="FFC61E"/>
        </a:buClr>
        <a:buChar char="–"/>
        <a:defRPr sz="1600">
          <a:solidFill>
            <a:schemeClr val="tx1"/>
          </a:solidFill>
          <a:latin typeface="+mn-lt"/>
        </a:defRPr>
      </a:lvl4pPr>
      <a:lvl5pPr marL="2057400" indent="-228600" algn="l" rtl="0" eaLnBrk="0" fontAlgn="base" hangingPunct="0">
        <a:spcBef>
          <a:spcPct val="20000"/>
        </a:spcBef>
        <a:spcAft>
          <a:spcPct val="0"/>
        </a:spcAft>
        <a:buClr>
          <a:srgbClr val="FFC61E"/>
        </a:buClr>
        <a:buChar char="»"/>
        <a:defRPr sz="1400">
          <a:solidFill>
            <a:schemeClr val="tx1"/>
          </a:solidFill>
          <a:latin typeface="+mn-lt"/>
        </a:defRPr>
      </a:lvl5pPr>
      <a:lvl6pPr marL="2514600" indent="-228600" algn="l" rtl="0" eaLnBrk="0" fontAlgn="base" hangingPunct="0">
        <a:spcBef>
          <a:spcPct val="20000"/>
        </a:spcBef>
        <a:spcAft>
          <a:spcPct val="0"/>
        </a:spcAft>
        <a:buClr>
          <a:srgbClr val="FFC61E"/>
        </a:buClr>
        <a:buChar char="»"/>
        <a:defRPr sz="1400">
          <a:solidFill>
            <a:schemeClr val="tx1"/>
          </a:solidFill>
          <a:latin typeface="+mn-lt"/>
        </a:defRPr>
      </a:lvl6pPr>
      <a:lvl7pPr marL="2971800" indent="-228600" algn="l" rtl="0" eaLnBrk="0" fontAlgn="base" hangingPunct="0">
        <a:spcBef>
          <a:spcPct val="20000"/>
        </a:spcBef>
        <a:spcAft>
          <a:spcPct val="0"/>
        </a:spcAft>
        <a:buClr>
          <a:srgbClr val="FFC61E"/>
        </a:buClr>
        <a:buChar char="»"/>
        <a:defRPr sz="1400">
          <a:solidFill>
            <a:schemeClr val="tx1"/>
          </a:solidFill>
          <a:latin typeface="+mn-lt"/>
        </a:defRPr>
      </a:lvl7pPr>
      <a:lvl8pPr marL="3429000" indent="-228600" algn="l" rtl="0" eaLnBrk="0" fontAlgn="base" hangingPunct="0">
        <a:spcBef>
          <a:spcPct val="20000"/>
        </a:spcBef>
        <a:spcAft>
          <a:spcPct val="0"/>
        </a:spcAft>
        <a:buClr>
          <a:srgbClr val="FFC61E"/>
        </a:buClr>
        <a:buChar char="»"/>
        <a:defRPr sz="1400">
          <a:solidFill>
            <a:schemeClr val="tx1"/>
          </a:solidFill>
          <a:latin typeface="+mn-lt"/>
        </a:defRPr>
      </a:lvl8pPr>
      <a:lvl9pPr marL="3886200" indent="-228600" algn="l" rtl="0" eaLnBrk="0" fontAlgn="base" hangingPunct="0">
        <a:spcBef>
          <a:spcPct val="20000"/>
        </a:spcBef>
        <a:spcAft>
          <a:spcPct val="0"/>
        </a:spcAft>
        <a:buClr>
          <a:srgbClr val="FFC61E"/>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87.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ctrTitle" idx="4294967295"/>
          </p:nvPr>
        </p:nvSpPr>
        <p:spPr>
          <a:xfrm>
            <a:off x="541338" y="1447800"/>
            <a:ext cx="7993062" cy="1143000"/>
          </a:xfrm>
        </p:spPr>
        <p:txBody>
          <a:bodyPr/>
          <a:lstStyle/>
          <a:p>
            <a:pPr algn="ctr">
              <a:defRPr/>
            </a:pPr>
            <a:r>
              <a:rPr lang="en-US" sz="4200" b="1" dirty="0" smtClean="0"/>
              <a:t/>
            </a:r>
            <a:br>
              <a:rPr lang="en-US" sz="4200" b="1" dirty="0" smtClean="0"/>
            </a:br>
            <a:r>
              <a:rPr lang="en-US" sz="4200" b="1" dirty="0" smtClean="0"/>
              <a:t>BASICS OF SCIENTIFIC RESEARCH</a:t>
            </a:r>
            <a:br>
              <a:rPr lang="en-US" sz="4200" b="1" dirty="0" smtClean="0"/>
            </a:br>
            <a:endParaRPr lang="en-US" sz="4200" b="1" dirty="0" smtClean="0"/>
          </a:p>
        </p:txBody>
      </p:sp>
      <p:sp>
        <p:nvSpPr>
          <p:cNvPr id="7171" name="Rectangle 5"/>
          <p:cNvSpPr>
            <a:spLocks noGrp="1" noChangeArrowheads="1"/>
          </p:cNvSpPr>
          <p:nvPr>
            <p:ph type="subTitle" idx="4294967295"/>
          </p:nvPr>
        </p:nvSpPr>
        <p:spPr>
          <a:xfrm>
            <a:off x="228600" y="4191000"/>
            <a:ext cx="8686800" cy="1524000"/>
          </a:xfrm>
        </p:spPr>
        <p:txBody>
          <a:bodyPr/>
          <a:lstStyle/>
          <a:p>
            <a:pPr marL="0" indent="0" algn="ctr">
              <a:lnSpc>
                <a:spcPct val="90000"/>
              </a:lnSpc>
              <a:buFontTx/>
              <a:buNone/>
            </a:pPr>
            <a:r>
              <a:rPr lang="en-US" sz="3200" dirty="0" smtClean="0"/>
              <a:t>K. </a:t>
            </a:r>
            <a:r>
              <a:rPr lang="en-US" sz="3200" dirty="0" err="1" smtClean="0"/>
              <a:t>Mohankumar</a:t>
            </a:r>
            <a:endParaRPr lang="en-US" sz="3200" dirty="0" smtClean="0"/>
          </a:p>
          <a:p>
            <a:pPr marL="0" indent="0" algn="ctr">
              <a:lnSpc>
                <a:spcPct val="90000"/>
              </a:lnSpc>
              <a:buNone/>
            </a:pPr>
            <a:r>
              <a:rPr lang="en-US" sz="2800" i="1" dirty="0" smtClean="0">
                <a:solidFill>
                  <a:srgbClr val="92D050"/>
                </a:solidFill>
              </a:rPr>
              <a:t>Director, School of Marine Sciences &amp;</a:t>
            </a:r>
          </a:p>
          <a:p>
            <a:pPr marL="0" indent="0" algn="ctr">
              <a:lnSpc>
                <a:spcPct val="90000"/>
              </a:lnSpc>
              <a:buFontTx/>
              <a:buNone/>
            </a:pPr>
            <a:r>
              <a:rPr lang="en-US" sz="2800" i="1" dirty="0" smtClean="0">
                <a:solidFill>
                  <a:srgbClr val="92D050"/>
                </a:solidFill>
              </a:rPr>
              <a:t>Dean, Faculty of Environmental Studies </a:t>
            </a:r>
          </a:p>
          <a:p>
            <a:pPr marL="0" indent="0" algn="ctr">
              <a:lnSpc>
                <a:spcPct val="90000"/>
              </a:lnSpc>
              <a:buFontTx/>
              <a:buNone/>
            </a:pPr>
            <a:r>
              <a:rPr lang="en-US" sz="2800" dirty="0" smtClean="0"/>
              <a:t>Cochin University of Science and Technology</a:t>
            </a:r>
          </a:p>
        </p:txBody>
      </p:sp>
      <p:pic>
        <p:nvPicPr>
          <p:cNvPr id="4" name="Picture 3" descr="COCHIN-EMBLEM-small.BMP"/>
          <p:cNvPicPr/>
          <p:nvPr/>
        </p:nvPicPr>
        <p:blipFill>
          <a:blip r:embed="rId2"/>
          <a:srcRect/>
          <a:stretch>
            <a:fillRect/>
          </a:stretch>
        </p:blipFill>
        <p:spPr bwMode="auto">
          <a:xfrm>
            <a:off x="4267200" y="3124200"/>
            <a:ext cx="704850"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438400"/>
            <a:ext cx="5181600" cy="4086225"/>
          </a:xfrm>
          <a:prstGeom prst="rect">
            <a:avLst/>
          </a:prstGeom>
          <a:solidFill>
            <a:srgbClr val="91B0CB"/>
          </a:solidFill>
          <a:ln w="9525">
            <a:noFill/>
            <a:miter lim="800000"/>
            <a:headEnd/>
            <a:tailEnd/>
          </a:ln>
          <a:effectLst/>
        </p:spPr>
        <p:txBody>
          <a:bodyPr lIns="374532" tIns="0" rIns="238050" bIns="206310" anchor="ctr">
            <a:spAutoFit/>
          </a:bodyPr>
          <a:lstStyle/>
          <a:p>
            <a:pPr>
              <a:spcBef>
                <a:spcPct val="0"/>
              </a:spcBef>
              <a:buClrTx/>
              <a:buFontTx/>
              <a:buNone/>
              <a:defRPr/>
            </a:pPr>
            <a:r>
              <a:rPr lang="en-US" dirty="0">
                <a:solidFill>
                  <a:srgbClr val="FFFF00"/>
                </a:solidFill>
                <a:latin typeface="+mj-lt"/>
                <a:cs typeface="Arial" pitchFamily="34" charset="0"/>
              </a:rPr>
              <a:t>Research is a process. </a:t>
            </a:r>
          </a:p>
          <a:p>
            <a:pPr>
              <a:spcBef>
                <a:spcPct val="0"/>
              </a:spcBef>
              <a:buClrTx/>
              <a:buFontTx/>
              <a:buNone/>
              <a:defRPr/>
            </a:pPr>
            <a:r>
              <a:rPr lang="en-US" dirty="0">
                <a:latin typeface="+mj-lt"/>
                <a:cs typeface="Arial" pitchFamily="34" charset="0"/>
              </a:rPr>
              <a:t>It begins with your question, and ends with your answer.</a:t>
            </a:r>
            <a:endParaRPr lang="en-US" b="1" dirty="0">
              <a:latin typeface="+mj-lt"/>
              <a:cs typeface="Arial" pitchFamily="34" charset="0"/>
            </a:endParaRPr>
          </a:p>
          <a:p>
            <a:pPr>
              <a:spcBef>
                <a:spcPct val="0"/>
              </a:spcBef>
              <a:buClrTx/>
              <a:defRPr/>
            </a:pPr>
            <a:r>
              <a:rPr lang="en-US" dirty="0">
                <a:solidFill>
                  <a:srgbClr val="FFFF00"/>
                </a:solidFill>
                <a:latin typeface="+mj-lt"/>
                <a:cs typeface="Arial" pitchFamily="34" charset="0"/>
              </a:rPr>
              <a:t>Analyze the assignment</a:t>
            </a:r>
          </a:p>
          <a:p>
            <a:pPr>
              <a:spcBef>
                <a:spcPct val="0"/>
              </a:spcBef>
              <a:buClrTx/>
              <a:defRPr/>
            </a:pPr>
            <a:r>
              <a:rPr lang="en-US" dirty="0">
                <a:latin typeface="+mj-lt"/>
                <a:cs typeface="Arial" pitchFamily="34" charset="0"/>
              </a:rPr>
              <a:t>Develop your research question</a:t>
            </a:r>
          </a:p>
          <a:p>
            <a:pPr>
              <a:spcBef>
                <a:spcPct val="0"/>
              </a:spcBef>
              <a:buClrTx/>
              <a:buFontTx/>
              <a:buNone/>
              <a:defRPr/>
            </a:pPr>
            <a:endParaRPr lang="en-US" sz="2800" dirty="0">
              <a:solidFill>
                <a:srgbClr val="444444"/>
              </a:solidFill>
              <a:latin typeface="+mj-lt"/>
              <a:cs typeface="Arial" pitchFamily="34" charset="0"/>
            </a:endParaRPr>
          </a:p>
        </p:txBody>
      </p:sp>
      <p:pic>
        <p:nvPicPr>
          <p:cNvPr id="8195" name="Picture 2" descr="What you ask + How you ask + Where you look = What you find"/>
          <p:cNvPicPr>
            <a:picLocks noChangeAspect="1" noChangeArrowheads="1"/>
          </p:cNvPicPr>
          <p:nvPr/>
        </p:nvPicPr>
        <p:blipFill>
          <a:blip r:embed="rId2"/>
          <a:srcRect/>
          <a:stretch>
            <a:fillRect/>
          </a:stretch>
        </p:blipFill>
        <p:spPr bwMode="auto">
          <a:xfrm>
            <a:off x="4953000" y="2438400"/>
            <a:ext cx="4191000" cy="4114800"/>
          </a:xfrm>
          <a:prstGeom prst="rect">
            <a:avLst/>
          </a:prstGeom>
          <a:noFill/>
          <a:ln w="9525">
            <a:noFill/>
            <a:miter lim="800000"/>
            <a:headEnd/>
            <a:tailEnd/>
          </a:ln>
        </p:spPr>
      </p:pic>
      <p:sp>
        <p:nvSpPr>
          <p:cNvPr id="8196" name="Rectangle 3"/>
          <p:cNvSpPr>
            <a:spLocks noChangeArrowheads="1"/>
          </p:cNvSpPr>
          <p:nvPr/>
        </p:nvSpPr>
        <p:spPr bwMode="auto">
          <a:xfrm>
            <a:off x="685800" y="0"/>
            <a:ext cx="7848600" cy="1077913"/>
          </a:xfrm>
          <a:prstGeom prst="rect">
            <a:avLst/>
          </a:prstGeom>
          <a:noFill/>
          <a:ln w="9525">
            <a:noFill/>
            <a:miter lim="800000"/>
            <a:headEnd/>
            <a:tailEnd/>
          </a:ln>
        </p:spPr>
        <p:txBody>
          <a:bodyPr>
            <a:spAutoFit/>
          </a:bodyPr>
          <a:lstStyle/>
          <a:p>
            <a:pPr>
              <a:spcBef>
                <a:spcPct val="0"/>
              </a:spcBef>
              <a:buClrTx/>
              <a:buFontTx/>
              <a:buNone/>
            </a:pPr>
            <a:r>
              <a:rPr lang="en-US" b="1">
                <a:solidFill>
                  <a:srgbClr val="FFFF00"/>
                </a:solidFill>
                <a:cs typeface="Arial" pitchFamily="34" charset="0"/>
              </a:rPr>
              <a:t>How do you come up with a good research question?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ctr"/>
            <a:r>
              <a:rPr lang="en-US" b="1" smtClean="0">
                <a:effectLst/>
              </a:rPr>
              <a:t>??????</a:t>
            </a:r>
          </a:p>
        </p:txBody>
      </p:sp>
      <p:pic>
        <p:nvPicPr>
          <p:cNvPr id="9219" name="Content Placeholder 3" descr="http://cdn2.business2community.com/wp-content/uploads/2012/08/questions-PixelsAway-canstockphoto7418437-1-600x485.jpg"/>
          <p:cNvPicPr>
            <a:picLocks noGrp="1"/>
          </p:cNvPicPr>
          <p:nvPr>
            <p:ph idx="1"/>
          </p:nvPr>
        </p:nvPicPr>
        <p:blipFill>
          <a:blip r:embed="rId2"/>
          <a:srcRect/>
          <a:stretch>
            <a:fillRect/>
          </a:stretch>
        </p:blipFill>
        <p:spPr>
          <a:xfrm>
            <a:off x="1390650" y="1600200"/>
            <a:ext cx="5600700" cy="4525963"/>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381000"/>
            <a:ext cx="8229600" cy="715963"/>
          </a:xfrm>
        </p:spPr>
        <p:txBody>
          <a:bodyPr>
            <a:normAutofit fontScale="90000"/>
          </a:bodyPr>
          <a:lstStyle/>
          <a:p>
            <a:pPr>
              <a:defRPr/>
            </a:pPr>
            <a:r>
              <a:rPr lang="en-US" b="1" dirty="0" smtClean="0"/>
              <a:t/>
            </a:r>
            <a:br>
              <a:rPr lang="en-US" b="1" dirty="0" smtClean="0"/>
            </a:br>
            <a:r>
              <a:rPr lang="en-US" b="1" dirty="0" smtClean="0">
                <a:solidFill>
                  <a:srgbClr val="FFFF00"/>
                </a:solidFill>
                <a:effectLst>
                  <a:outerShdw blurRad="38100" dist="38100" dir="2700000" algn="tl">
                    <a:srgbClr val="000000">
                      <a:alpha val="43137"/>
                    </a:srgbClr>
                  </a:outerShdw>
                </a:effectLst>
              </a:rPr>
              <a:t>How </a:t>
            </a:r>
            <a:r>
              <a:rPr lang="en-US" b="1" dirty="0">
                <a:solidFill>
                  <a:srgbClr val="FFFF00"/>
                </a:solidFill>
                <a:effectLst>
                  <a:outerShdw blurRad="38100" dist="38100" dir="2700000" algn="tl">
                    <a:srgbClr val="000000">
                      <a:alpha val="43137"/>
                    </a:srgbClr>
                  </a:outerShdw>
                </a:effectLst>
              </a:rPr>
              <a:t>to Start </a:t>
            </a:r>
            <a:r>
              <a:rPr lang="en-US" b="1" dirty="0" smtClean="0">
                <a:solidFill>
                  <a:srgbClr val="FFFF00"/>
                </a:solidFill>
                <a:effectLst>
                  <a:outerShdw blurRad="38100" dist="38100" dir="2700000" algn="tl">
                    <a:srgbClr val="000000">
                      <a:alpha val="43137"/>
                    </a:srgbClr>
                  </a:outerShdw>
                </a:effectLst>
              </a:rPr>
              <a:t>Research?</a:t>
            </a:r>
            <a:r>
              <a:rPr lang="en-US" b="1" dirty="0"/>
              <a:t/>
            </a:r>
            <a:br>
              <a:rPr lang="en-US" b="1" dirty="0"/>
            </a:br>
            <a:endParaRPr lang="en-US" dirty="0"/>
          </a:p>
        </p:txBody>
      </p:sp>
      <p:sp>
        <p:nvSpPr>
          <p:cNvPr id="5" name="Content Placeholder 4"/>
          <p:cNvSpPr>
            <a:spLocks noGrp="1"/>
          </p:cNvSpPr>
          <p:nvPr>
            <p:ph idx="1"/>
          </p:nvPr>
        </p:nvSpPr>
        <p:spPr>
          <a:xfrm>
            <a:off x="304800" y="1524000"/>
            <a:ext cx="8458200" cy="6019800"/>
          </a:xfrm>
        </p:spPr>
        <p:txBody>
          <a:bodyPr>
            <a:normAutofit/>
          </a:bodyPr>
          <a:lstStyle/>
          <a:p>
            <a:pPr>
              <a:defRPr/>
            </a:pPr>
            <a:r>
              <a:rPr lang="en-US" dirty="0">
                <a:effectLst>
                  <a:outerShdw blurRad="38100" dist="38100" dir="2700000" algn="tl">
                    <a:srgbClr val="000000">
                      <a:alpha val="43137"/>
                    </a:srgbClr>
                  </a:outerShdw>
                </a:effectLst>
              </a:rPr>
              <a:t>Pick a </a:t>
            </a:r>
            <a:r>
              <a:rPr lang="en-US" dirty="0" smtClean="0">
                <a:effectLst>
                  <a:outerShdw blurRad="38100" dist="38100" dir="2700000" algn="tl">
                    <a:srgbClr val="000000">
                      <a:alpha val="43137"/>
                    </a:srgbClr>
                  </a:outerShdw>
                </a:effectLst>
              </a:rPr>
              <a:t>relevant topic </a:t>
            </a:r>
            <a:r>
              <a:rPr lang="en-US" dirty="0">
                <a:effectLst>
                  <a:outerShdw blurRad="38100" dist="38100" dir="2700000" algn="tl">
                    <a:srgbClr val="000000">
                      <a:alpha val="43137"/>
                    </a:srgbClr>
                  </a:outerShdw>
                </a:effectLst>
              </a:rPr>
              <a:t>or area of interest based on your background in </a:t>
            </a:r>
            <a:r>
              <a:rPr lang="en-US" dirty="0" smtClean="0">
                <a:effectLst>
                  <a:outerShdw blurRad="38100" dist="38100" dir="2700000" algn="tl">
                    <a:srgbClr val="000000">
                      <a:alpha val="43137"/>
                    </a:srgbClr>
                  </a:outerShdw>
                </a:effectLst>
              </a:rPr>
              <a:t>the Subject</a:t>
            </a:r>
            <a:r>
              <a:rPr lang="en-US" dirty="0" smtClean="0"/>
              <a:t>.</a:t>
            </a:r>
          </a:p>
          <a:p>
            <a:pPr>
              <a:buFontTx/>
              <a:buNone/>
              <a:defRPr/>
            </a:pPr>
            <a:r>
              <a:rPr lang="en-US" i="1" dirty="0" smtClean="0"/>
              <a:t>	</a:t>
            </a:r>
            <a:r>
              <a:rPr lang="en-US" i="1" dirty="0" smtClean="0">
                <a:solidFill>
                  <a:srgbClr val="00B0F0"/>
                </a:solidFill>
                <a:effectLst>
                  <a:outerShdw blurRad="38100" dist="38100" dir="2700000" algn="tl">
                    <a:srgbClr val="000000">
                      <a:alpha val="43137"/>
                    </a:srgbClr>
                  </a:outerShdw>
                </a:effectLst>
              </a:rPr>
              <a:t>Try </a:t>
            </a:r>
            <a:r>
              <a:rPr lang="en-US" i="1" dirty="0">
                <a:solidFill>
                  <a:srgbClr val="00B0F0"/>
                </a:solidFill>
                <a:effectLst>
                  <a:outerShdw blurRad="38100" dist="38100" dir="2700000" algn="tl">
                    <a:srgbClr val="000000">
                      <a:alpha val="43137"/>
                    </a:srgbClr>
                  </a:outerShdw>
                </a:effectLst>
              </a:rPr>
              <a:t>to be as specific as </a:t>
            </a:r>
            <a:r>
              <a:rPr lang="en-US" i="1" dirty="0" smtClean="0">
                <a:solidFill>
                  <a:srgbClr val="00B0F0"/>
                </a:solidFill>
                <a:effectLst>
                  <a:outerShdw blurRad="38100" dist="38100" dir="2700000" algn="tl">
                    <a:srgbClr val="000000">
                      <a:alpha val="43137"/>
                    </a:srgbClr>
                  </a:outerShdw>
                </a:effectLst>
              </a:rPr>
              <a:t>possible</a:t>
            </a:r>
          </a:p>
          <a:p>
            <a:pPr>
              <a:buFontTx/>
              <a:buNone/>
              <a:defRPr/>
            </a:pPr>
            <a:r>
              <a:rPr lang="en-US" i="1" dirty="0" smtClean="0">
                <a:solidFill>
                  <a:srgbClr val="00B0F0"/>
                </a:solidFill>
                <a:effectLst>
                  <a:outerShdw blurRad="38100" dist="38100" dir="2700000" algn="tl">
                    <a:srgbClr val="000000">
                      <a:alpha val="43137"/>
                    </a:srgbClr>
                  </a:outerShdw>
                </a:effectLst>
              </a:rPr>
              <a:t>	Do </a:t>
            </a:r>
            <a:r>
              <a:rPr lang="en-US" i="1" dirty="0">
                <a:solidFill>
                  <a:srgbClr val="00B0F0"/>
                </a:solidFill>
                <a:effectLst>
                  <a:outerShdw blurRad="38100" dist="38100" dir="2700000" algn="tl">
                    <a:srgbClr val="000000">
                      <a:alpha val="43137"/>
                    </a:srgbClr>
                  </a:outerShdw>
                </a:effectLst>
              </a:rPr>
              <a:t>not pick </a:t>
            </a:r>
            <a:r>
              <a:rPr lang="en-US" i="1" dirty="0" smtClean="0">
                <a:solidFill>
                  <a:srgbClr val="00B0F0"/>
                </a:solidFill>
                <a:effectLst>
                  <a:outerShdw blurRad="38100" dist="38100" dir="2700000" algn="tl">
                    <a:srgbClr val="000000">
                      <a:alpha val="43137"/>
                    </a:srgbClr>
                  </a:outerShdw>
                </a:effectLst>
              </a:rPr>
              <a:t>too General</a:t>
            </a:r>
          </a:p>
          <a:p>
            <a:pPr>
              <a:defRPr/>
            </a:pPr>
            <a:r>
              <a:rPr lang="en-US" dirty="0">
                <a:effectLst>
                  <a:outerShdw blurRad="38100" dist="38100" dir="2700000" algn="tl">
                    <a:srgbClr val="000000">
                      <a:alpha val="43137"/>
                    </a:srgbClr>
                  </a:outerShdw>
                </a:effectLst>
              </a:rPr>
              <a:t>Compile a set of 'keywords' to start searching for high quality readings for each of the previously selected </a:t>
            </a:r>
            <a:r>
              <a:rPr lang="en-US" dirty="0" smtClean="0">
                <a:effectLst>
                  <a:outerShdw blurRad="38100" dist="38100" dir="2700000" algn="tl">
                    <a:srgbClr val="000000">
                      <a:alpha val="43137"/>
                    </a:srgbClr>
                  </a:outerShdw>
                </a:effectLst>
              </a:rPr>
              <a:t>topics.</a:t>
            </a:r>
          </a:p>
          <a:p>
            <a:pPr>
              <a:buFontTx/>
              <a:buNone/>
              <a:defRPr/>
            </a:pPr>
            <a:r>
              <a:rPr lang="en-US" dirty="0" smtClean="0">
                <a:solidFill>
                  <a:srgbClr val="0070C0"/>
                </a:solidFill>
                <a:effectLst>
                  <a:outerShdw blurRad="38100" dist="38100" dir="2700000" algn="tl">
                    <a:srgbClr val="000000">
                      <a:alpha val="43137"/>
                    </a:srgbClr>
                  </a:outerShdw>
                </a:effectLst>
              </a:rPr>
              <a:t>	</a:t>
            </a:r>
            <a:r>
              <a:rPr lang="en-US" i="1" dirty="0" smtClean="0">
                <a:solidFill>
                  <a:srgbClr val="00B0F0"/>
                </a:solidFill>
                <a:effectLst>
                  <a:outerShdw blurRad="38100" dist="38100" dir="2700000" algn="tl">
                    <a:srgbClr val="000000">
                      <a:alpha val="43137"/>
                    </a:srgbClr>
                  </a:outerShdw>
                </a:effectLst>
              </a:rPr>
              <a:t>Pick </a:t>
            </a:r>
            <a:r>
              <a:rPr lang="en-US" i="1" dirty="0">
                <a:solidFill>
                  <a:srgbClr val="00B0F0"/>
                </a:solidFill>
                <a:effectLst>
                  <a:outerShdw blurRad="38100" dist="38100" dir="2700000" algn="tl">
                    <a:srgbClr val="000000">
                      <a:alpha val="43137"/>
                    </a:srgbClr>
                  </a:outerShdw>
                </a:effectLst>
              </a:rPr>
              <a:t>one research topic at a </a:t>
            </a:r>
            <a:r>
              <a:rPr lang="en-US" i="1" dirty="0" smtClean="0">
                <a:solidFill>
                  <a:srgbClr val="00B0F0"/>
                </a:solidFill>
                <a:effectLst>
                  <a:outerShdw blurRad="38100" dist="38100" dir="2700000" algn="tl">
                    <a:srgbClr val="000000">
                      <a:alpha val="43137"/>
                    </a:srgbClr>
                  </a:outerShdw>
                </a:effectLst>
              </a:rPr>
              <a:t>time</a:t>
            </a:r>
          </a:p>
          <a:p>
            <a:pPr>
              <a:buFontTx/>
              <a:buNone/>
              <a:defRPr/>
            </a:pPr>
            <a:r>
              <a:rPr lang="en-US" i="1" dirty="0" smtClean="0">
                <a:solidFill>
                  <a:srgbClr val="00B0F0"/>
                </a:solidFill>
                <a:effectLst>
                  <a:outerShdw blurRad="38100" dist="38100" dir="2700000" algn="tl">
                    <a:srgbClr val="000000">
                      <a:alpha val="43137"/>
                    </a:srgbClr>
                  </a:outerShdw>
                </a:effectLst>
              </a:rPr>
              <a:t>	Search </a:t>
            </a:r>
            <a:r>
              <a:rPr lang="en-US" i="1" dirty="0">
                <a:solidFill>
                  <a:srgbClr val="00B0F0"/>
                </a:solidFill>
                <a:effectLst>
                  <a:outerShdw blurRad="38100" dist="38100" dir="2700000" algn="tl">
                    <a:srgbClr val="000000">
                      <a:alpha val="43137"/>
                    </a:srgbClr>
                  </a:outerShdw>
                </a:effectLst>
              </a:rPr>
              <a:t>on the </a:t>
            </a:r>
            <a:r>
              <a:rPr lang="en-US" i="1" dirty="0" smtClean="0">
                <a:solidFill>
                  <a:srgbClr val="00B0F0"/>
                </a:solidFill>
                <a:effectLst>
                  <a:outerShdw blurRad="38100" dist="38100" dir="2700000" algn="tl">
                    <a:srgbClr val="000000">
                      <a:alpha val="43137"/>
                    </a:srgbClr>
                  </a:outerShdw>
                </a:effectLst>
              </a:rPr>
              <a:t>web</a:t>
            </a:r>
          </a:p>
          <a:p>
            <a:pPr>
              <a:buFontTx/>
              <a:buNone/>
              <a:defRPr/>
            </a:pPr>
            <a:r>
              <a:rPr lang="en-US" i="1" dirty="0" smtClean="0">
                <a:solidFill>
                  <a:srgbClr val="00B0F0"/>
                </a:solidFill>
                <a:effectLst>
                  <a:outerShdw blurRad="38100" dist="38100" dir="2700000" algn="tl">
                    <a:srgbClr val="000000">
                      <a:alpha val="43137"/>
                    </a:srgbClr>
                  </a:outerShdw>
                </a:effectLst>
              </a:rPr>
              <a:t>	Double </a:t>
            </a:r>
            <a:r>
              <a:rPr lang="en-US" i="1" dirty="0">
                <a:solidFill>
                  <a:srgbClr val="00B0F0"/>
                </a:solidFill>
                <a:effectLst>
                  <a:outerShdw blurRad="38100" dist="38100" dir="2700000" algn="tl">
                    <a:srgbClr val="000000">
                      <a:alpha val="43137"/>
                    </a:srgbClr>
                  </a:outerShdw>
                </a:effectLst>
              </a:rPr>
              <a:t>check the publication details for quality</a:t>
            </a:r>
            <a:endParaRPr lang="en-US" i="1" dirty="0" smtClean="0">
              <a:solidFill>
                <a:srgbClr val="00B0F0"/>
              </a:solidFill>
              <a:effectLst>
                <a:outerShdw blurRad="38100" dist="38100" dir="2700000" algn="tl">
                  <a:srgbClr val="000000">
                    <a:alpha val="43137"/>
                  </a:srgbClr>
                </a:outerShdw>
              </a:effectLst>
            </a:endParaRPr>
          </a:p>
          <a:p>
            <a:pPr>
              <a:defRPr/>
            </a:pPr>
            <a:endParaRPr lang="en-US" dirty="0" smtClean="0"/>
          </a:p>
          <a:p>
            <a:pPr>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descr="C:\Users\user\Downloads\be-guided.jpg"/>
          <p:cNvPicPr>
            <a:picLocks noChangeAspect="1" noChangeArrowheads="1"/>
          </p:cNvPicPr>
          <p:nvPr/>
        </p:nvPicPr>
        <p:blipFill>
          <a:blip r:embed="rId2"/>
          <a:srcRect/>
          <a:stretch>
            <a:fillRect/>
          </a:stretch>
        </p:blipFill>
        <p:spPr bwMode="auto">
          <a:xfrm>
            <a:off x="0" y="950913"/>
            <a:ext cx="9144000" cy="4595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9144000" cy="6477000"/>
          </a:xfrm>
        </p:spPr>
        <p:txBody>
          <a:bodyPr>
            <a:normAutofit fontScale="85000" lnSpcReduction="20000"/>
          </a:bodyPr>
          <a:lstStyle/>
          <a:p>
            <a:pPr>
              <a:defRPr/>
            </a:pPr>
            <a:r>
              <a:rPr lang="en-US" sz="4100" dirty="0" smtClean="0">
                <a:effectLst>
                  <a:outerShdw blurRad="38100" dist="38100" dir="2700000" algn="tl">
                    <a:srgbClr val="000000">
                      <a:alpha val="43137"/>
                    </a:srgbClr>
                  </a:outerShdw>
                </a:effectLst>
              </a:rPr>
              <a:t>Select </a:t>
            </a:r>
            <a:r>
              <a:rPr lang="en-US" sz="4100" dirty="0">
                <a:effectLst>
                  <a:outerShdw blurRad="38100" dist="38100" dir="2700000" algn="tl">
                    <a:srgbClr val="000000">
                      <a:alpha val="43137"/>
                    </a:srgbClr>
                  </a:outerShdw>
                </a:effectLst>
              </a:rPr>
              <a:t>around 15-20 papers that you think are most related to what you had in </a:t>
            </a:r>
            <a:r>
              <a:rPr lang="en-US" sz="4100" dirty="0" smtClean="0">
                <a:effectLst>
                  <a:outerShdw blurRad="38100" dist="38100" dir="2700000" algn="tl">
                    <a:srgbClr val="000000">
                      <a:alpha val="43137"/>
                    </a:srgbClr>
                  </a:outerShdw>
                </a:effectLst>
              </a:rPr>
              <a:t>mind</a:t>
            </a:r>
          </a:p>
          <a:p>
            <a:pPr>
              <a:defRPr/>
            </a:pPr>
            <a:endParaRPr lang="en-US" sz="4100" dirty="0" smtClean="0">
              <a:effectLst>
                <a:outerShdw blurRad="38100" dist="38100" dir="2700000" algn="tl">
                  <a:srgbClr val="000000">
                    <a:alpha val="43137"/>
                  </a:srgbClr>
                </a:outerShdw>
              </a:effectLst>
            </a:endParaRPr>
          </a:p>
          <a:p>
            <a:pPr>
              <a:defRPr/>
            </a:pPr>
            <a:r>
              <a:rPr lang="en-US" sz="4100" dirty="0">
                <a:solidFill>
                  <a:schemeClr val="tx2">
                    <a:lumMod val="75000"/>
                  </a:schemeClr>
                </a:solidFill>
                <a:effectLst>
                  <a:outerShdw blurRad="38100" dist="38100" dir="2700000" algn="tl">
                    <a:srgbClr val="000000">
                      <a:alpha val="43137"/>
                    </a:srgbClr>
                  </a:outerShdw>
                </a:effectLst>
              </a:rPr>
              <a:t>For the selected 15-20 papers read only the abstract, introduction and conclusion in </a:t>
            </a:r>
            <a:r>
              <a:rPr lang="en-US" sz="4100" dirty="0" smtClean="0">
                <a:solidFill>
                  <a:schemeClr val="tx2">
                    <a:lumMod val="75000"/>
                  </a:schemeClr>
                </a:solidFill>
                <a:effectLst>
                  <a:outerShdw blurRad="38100" dist="38100" dir="2700000" algn="tl">
                    <a:srgbClr val="000000">
                      <a:alpha val="43137"/>
                    </a:srgbClr>
                  </a:outerShdw>
                </a:effectLst>
              </a:rPr>
              <a:t>detail</a:t>
            </a:r>
          </a:p>
          <a:p>
            <a:pPr>
              <a:defRPr/>
            </a:pPr>
            <a:r>
              <a:rPr lang="en-US" sz="4100" dirty="0" smtClean="0">
                <a:effectLst>
                  <a:outerShdw blurRad="38100" dist="38100" dir="2700000" algn="tl">
                    <a:srgbClr val="000000">
                      <a:alpha val="43137"/>
                    </a:srgbClr>
                  </a:outerShdw>
                </a:effectLst>
              </a:rPr>
              <a:t>Identify </a:t>
            </a:r>
            <a:r>
              <a:rPr lang="en-US" sz="4100" dirty="0">
                <a:effectLst>
                  <a:outerShdw blurRad="38100" dist="38100" dir="2700000" algn="tl">
                    <a:srgbClr val="000000">
                      <a:alpha val="43137"/>
                    </a:srgbClr>
                  </a:outerShdw>
                </a:effectLst>
              </a:rPr>
              <a:t>the emphasis of each paper:</a:t>
            </a:r>
          </a:p>
          <a:p>
            <a:pPr lvl="1">
              <a:buFont typeface="Wingdings" pitchFamily="2" charset="2"/>
              <a:buChar char="Ø"/>
              <a:defRPr/>
            </a:pPr>
            <a:r>
              <a:rPr lang="en-US" sz="4100" dirty="0" smtClean="0">
                <a:solidFill>
                  <a:srgbClr val="FFFF00"/>
                </a:solidFill>
                <a:effectLst>
                  <a:outerShdw blurRad="38100" dist="38100" dir="2700000" algn="tl">
                    <a:srgbClr val="000000">
                      <a:alpha val="43137"/>
                    </a:srgbClr>
                  </a:outerShdw>
                </a:effectLst>
              </a:rPr>
              <a:t>which </a:t>
            </a:r>
            <a:r>
              <a:rPr lang="en-US" sz="4100" dirty="0">
                <a:solidFill>
                  <a:srgbClr val="FFFF00"/>
                </a:solidFill>
                <a:effectLst>
                  <a:outerShdw blurRad="38100" dist="38100" dir="2700000" algn="tl">
                    <a:srgbClr val="000000">
                      <a:alpha val="43137"/>
                    </a:srgbClr>
                  </a:outerShdw>
                </a:effectLst>
              </a:rPr>
              <a:t>problem it </a:t>
            </a:r>
            <a:r>
              <a:rPr lang="en-US" sz="4100" dirty="0" smtClean="0">
                <a:solidFill>
                  <a:srgbClr val="FFFF00"/>
                </a:solidFill>
                <a:effectLst>
                  <a:outerShdw blurRad="38100" dist="38100" dir="2700000" algn="tl">
                    <a:srgbClr val="000000">
                      <a:alpha val="43137"/>
                    </a:srgbClr>
                  </a:outerShdw>
                </a:effectLst>
              </a:rPr>
              <a:t>addresses?</a:t>
            </a:r>
            <a:endParaRPr lang="en-US" sz="4100" dirty="0">
              <a:solidFill>
                <a:srgbClr val="FFFF00"/>
              </a:solidFill>
              <a:effectLst>
                <a:outerShdw blurRad="38100" dist="38100" dir="2700000" algn="tl">
                  <a:srgbClr val="000000">
                    <a:alpha val="43137"/>
                  </a:srgbClr>
                </a:outerShdw>
              </a:effectLst>
            </a:endParaRPr>
          </a:p>
          <a:p>
            <a:pPr lvl="1">
              <a:buFont typeface="Wingdings" pitchFamily="2" charset="2"/>
              <a:buChar char="Ø"/>
              <a:defRPr/>
            </a:pPr>
            <a:r>
              <a:rPr lang="en-US" sz="4100" dirty="0" smtClean="0">
                <a:solidFill>
                  <a:srgbClr val="FFFF00"/>
                </a:solidFill>
                <a:effectLst>
                  <a:outerShdw blurRad="38100" dist="38100" dir="2700000" algn="tl">
                    <a:srgbClr val="000000">
                      <a:alpha val="43137"/>
                    </a:srgbClr>
                  </a:outerShdw>
                </a:effectLst>
              </a:rPr>
              <a:t>what </a:t>
            </a:r>
            <a:r>
              <a:rPr lang="en-US" sz="4100" dirty="0">
                <a:solidFill>
                  <a:srgbClr val="FFFF00"/>
                </a:solidFill>
                <a:effectLst>
                  <a:outerShdw blurRad="38100" dist="38100" dir="2700000" algn="tl">
                    <a:srgbClr val="000000">
                      <a:alpha val="43137"/>
                    </a:srgbClr>
                  </a:outerShdw>
                </a:effectLst>
              </a:rPr>
              <a:t>solution it </a:t>
            </a:r>
            <a:r>
              <a:rPr lang="en-US" sz="4100" dirty="0" smtClean="0">
                <a:solidFill>
                  <a:srgbClr val="FFFF00"/>
                </a:solidFill>
                <a:effectLst>
                  <a:outerShdw blurRad="38100" dist="38100" dir="2700000" algn="tl">
                    <a:srgbClr val="000000">
                      <a:alpha val="43137"/>
                    </a:srgbClr>
                  </a:outerShdw>
                </a:effectLst>
              </a:rPr>
              <a:t>proposes?</a:t>
            </a:r>
            <a:endParaRPr lang="en-US" sz="4100" dirty="0">
              <a:solidFill>
                <a:srgbClr val="FFFF00"/>
              </a:solidFill>
              <a:effectLst>
                <a:outerShdw blurRad="38100" dist="38100" dir="2700000" algn="tl">
                  <a:srgbClr val="000000">
                    <a:alpha val="43137"/>
                  </a:srgbClr>
                </a:outerShdw>
              </a:effectLst>
            </a:endParaRPr>
          </a:p>
          <a:p>
            <a:pPr lvl="1">
              <a:buFont typeface="Wingdings" pitchFamily="2" charset="2"/>
              <a:buChar char="Ø"/>
              <a:defRPr/>
            </a:pPr>
            <a:r>
              <a:rPr lang="en-US" sz="4100" dirty="0" smtClean="0">
                <a:solidFill>
                  <a:srgbClr val="FFFF00"/>
                </a:solidFill>
                <a:effectLst>
                  <a:outerShdw blurRad="38100" dist="38100" dir="2700000" algn="tl">
                    <a:srgbClr val="000000">
                      <a:alpha val="43137"/>
                    </a:srgbClr>
                  </a:outerShdw>
                </a:effectLst>
              </a:rPr>
              <a:t>how </a:t>
            </a:r>
            <a:r>
              <a:rPr lang="en-US" sz="4100" dirty="0">
                <a:solidFill>
                  <a:srgbClr val="FFFF00"/>
                </a:solidFill>
                <a:effectLst>
                  <a:outerShdw blurRad="38100" dist="38100" dir="2700000" algn="tl">
                    <a:srgbClr val="000000">
                      <a:alpha val="43137"/>
                    </a:srgbClr>
                  </a:outerShdw>
                </a:effectLst>
              </a:rPr>
              <a:t>the solution differs from previous </a:t>
            </a:r>
            <a:r>
              <a:rPr lang="en-US" sz="4100" dirty="0" smtClean="0">
                <a:solidFill>
                  <a:srgbClr val="FFFF00"/>
                </a:solidFill>
                <a:effectLst>
                  <a:outerShdw blurRad="38100" dist="38100" dir="2700000" algn="tl">
                    <a:srgbClr val="000000">
                      <a:alpha val="43137"/>
                    </a:srgbClr>
                  </a:outerShdw>
                </a:effectLst>
              </a:rPr>
              <a:t>solutions ?</a:t>
            </a:r>
            <a:endParaRPr lang="en-US" sz="4100" dirty="0">
              <a:solidFill>
                <a:srgbClr val="FFFF00"/>
              </a:solidFill>
              <a:effectLst>
                <a:outerShdw blurRad="38100" dist="38100" dir="2700000" algn="tl">
                  <a:srgbClr val="000000">
                    <a:alpha val="43137"/>
                  </a:srgbClr>
                </a:outerShdw>
              </a:effectLst>
            </a:endParaRPr>
          </a:p>
          <a:p>
            <a:pPr lvl="1">
              <a:buFont typeface="Wingdings" pitchFamily="2" charset="2"/>
              <a:buChar char="Ø"/>
              <a:defRPr/>
            </a:pPr>
            <a:r>
              <a:rPr lang="en-US" sz="4100" dirty="0" smtClean="0">
                <a:solidFill>
                  <a:srgbClr val="FFFF00"/>
                </a:solidFill>
                <a:effectLst>
                  <a:outerShdw blurRad="38100" dist="38100" dir="2700000" algn="tl">
                    <a:srgbClr val="000000">
                      <a:alpha val="43137"/>
                    </a:srgbClr>
                  </a:outerShdw>
                </a:effectLst>
              </a:rPr>
              <a:t>what </a:t>
            </a:r>
            <a:r>
              <a:rPr lang="en-US" sz="4100" dirty="0">
                <a:solidFill>
                  <a:srgbClr val="FFFF00"/>
                </a:solidFill>
                <a:effectLst>
                  <a:outerShdw blurRad="38100" dist="38100" dir="2700000" algn="tl">
                    <a:srgbClr val="000000">
                      <a:alpha val="43137"/>
                    </a:srgbClr>
                  </a:outerShdw>
                </a:effectLst>
              </a:rPr>
              <a:t>are the main contributions and </a:t>
            </a:r>
            <a:r>
              <a:rPr lang="en-US" sz="4100" dirty="0" smtClean="0">
                <a:solidFill>
                  <a:srgbClr val="FFFF00"/>
                </a:solidFill>
                <a:effectLst>
                  <a:outerShdw blurRad="38100" dist="38100" dir="2700000" algn="tl">
                    <a:srgbClr val="000000">
                      <a:alpha val="43137"/>
                    </a:srgbClr>
                  </a:outerShdw>
                </a:effectLst>
              </a:rPr>
              <a:t>conclusions ?</a:t>
            </a:r>
            <a:endParaRPr lang="en-US" sz="4100" dirty="0">
              <a:solidFill>
                <a:srgbClr val="FFFF00"/>
              </a:solidFill>
              <a:effectLst>
                <a:outerShdw blurRad="38100" dist="38100" dir="2700000" algn="tl">
                  <a:srgbClr val="000000">
                    <a:alpha val="43137"/>
                  </a:srgbClr>
                </a:outerShdw>
              </a:effectLst>
            </a:endParaRPr>
          </a:p>
          <a:p>
            <a:pPr>
              <a:defRPr/>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5943600"/>
          </a:xfrm>
        </p:spPr>
        <p:txBody>
          <a:bodyPr>
            <a:normAutofit fontScale="92500" lnSpcReduction="10000"/>
          </a:bodyPr>
          <a:lstStyle/>
          <a:p>
            <a:pPr>
              <a:buFontTx/>
              <a:buNone/>
              <a:defRPr/>
            </a:pPr>
            <a:r>
              <a:rPr lang="en-US" sz="5100" dirty="0" smtClean="0"/>
              <a:t>   </a:t>
            </a:r>
            <a:r>
              <a:rPr lang="en-US" sz="4200" dirty="0" smtClean="0">
                <a:solidFill>
                  <a:srgbClr val="FFFF00"/>
                </a:solidFill>
                <a:effectLst>
                  <a:outerShdw blurRad="38100" dist="38100" dir="2700000" algn="tl">
                    <a:srgbClr val="000000">
                      <a:alpha val="43137"/>
                    </a:srgbClr>
                  </a:outerShdw>
                </a:effectLst>
              </a:rPr>
              <a:t>Out of these 15-20 papers, and based on your reading and understanding:</a:t>
            </a:r>
          </a:p>
          <a:p>
            <a:pPr>
              <a:buFontTx/>
              <a:buNone/>
              <a:defRPr/>
            </a:pPr>
            <a:endParaRPr lang="en-US" sz="5100" dirty="0" smtClean="0"/>
          </a:p>
          <a:p>
            <a:pPr>
              <a:buFont typeface="Wingdings" pitchFamily="2" charset="2"/>
              <a:buChar char="ü"/>
              <a:defRPr/>
            </a:pPr>
            <a:r>
              <a:rPr lang="en-US" sz="5100" i="1" dirty="0" smtClean="0"/>
              <a:t>   </a:t>
            </a:r>
            <a:r>
              <a:rPr lang="en-US" sz="4700" i="1" dirty="0" smtClean="0">
                <a:solidFill>
                  <a:schemeClr val="tx1">
                    <a:lumMod val="75000"/>
                    <a:lumOff val="25000"/>
                  </a:schemeClr>
                </a:solidFill>
                <a:effectLst>
                  <a:outerShdw blurRad="38100" dist="38100" dir="2700000" algn="tl">
                    <a:srgbClr val="000000">
                      <a:alpha val="43137"/>
                    </a:srgbClr>
                  </a:outerShdw>
                </a:effectLst>
              </a:rPr>
              <a:t>Pick a list of 4-6 papers that you </a:t>
            </a:r>
          </a:p>
          <a:p>
            <a:pPr>
              <a:buFontTx/>
              <a:buNone/>
              <a:defRPr/>
            </a:pPr>
            <a:r>
              <a:rPr lang="en-US" sz="4700" i="1" dirty="0">
                <a:solidFill>
                  <a:schemeClr val="tx1">
                    <a:lumMod val="75000"/>
                    <a:lumOff val="25000"/>
                  </a:schemeClr>
                </a:solidFill>
                <a:effectLst>
                  <a:outerShdw blurRad="38100" dist="38100" dir="2700000" algn="tl">
                    <a:srgbClr val="000000">
                      <a:alpha val="43137"/>
                    </a:srgbClr>
                  </a:outerShdw>
                </a:effectLst>
              </a:rPr>
              <a:t> </a:t>
            </a:r>
            <a:r>
              <a:rPr lang="en-US" sz="4700" i="1" dirty="0" smtClean="0">
                <a:solidFill>
                  <a:schemeClr val="tx1">
                    <a:lumMod val="75000"/>
                    <a:lumOff val="25000"/>
                  </a:schemeClr>
                </a:solidFill>
                <a:effectLst>
                  <a:outerShdw blurRad="38100" dist="38100" dir="2700000" algn="tl">
                    <a:srgbClr val="000000">
                      <a:alpha val="43137"/>
                    </a:srgbClr>
                  </a:outerShdw>
                </a:effectLst>
              </a:rPr>
              <a:t>      think are the highest quality </a:t>
            </a:r>
          </a:p>
          <a:p>
            <a:pPr>
              <a:buFont typeface="Wingdings" pitchFamily="2" charset="2"/>
              <a:buChar char="ü"/>
              <a:defRPr/>
            </a:pPr>
            <a:r>
              <a:rPr lang="en-US" sz="4700" i="1" dirty="0" smtClean="0">
                <a:solidFill>
                  <a:schemeClr val="tx1">
                    <a:lumMod val="75000"/>
                    <a:lumOff val="25000"/>
                  </a:schemeClr>
                </a:solidFill>
                <a:effectLst>
                  <a:outerShdw blurRad="38100" dist="38100" dir="2700000" algn="tl">
                    <a:srgbClr val="000000">
                      <a:alpha val="43137"/>
                    </a:srgbClr>
                  </a:outerShdw>
                </a:effectLst>
              </a:rPr>
              <a:t>   Address your research interests </a:t>
            </a:r>
          </a:p>
          <a:p>
            <a:pPr>
              <a:buFont typeface="Wingdings" pitchFamily="2" charset="2"/>
              <a:buChar char="ü"/>
              <a:defRPr/>
            </a:pPr>
            <a:r>
              <a:rPr lang="en-US" sz="4700" i="1" dirty="0">
                <a:solidFill>
                  <a:schemeClr val="tx1">
                    <a:lumMod val="75000"/>
                    <a:lumOff val="25000"/>
                  </a:schemeClr>
                </a:solidFill>
                <a:effectLst>
                  <a:outerShdw blurRad="38100" dist="38100" dir="2700000" algn="tl">
                    <a:srgbClr val="000000">
                      <a:alpha val="43137"/>
                    </a:srgbClr>
                  </a:outerShdw>
                </a:effectLst>
              </a:rPr>
              <a:t> </a:t>
            </a:r>
            <a:r>
              <a:rPr lang="en-US" sz="4700" i="1" dirty="0" smtClean="0">
                <a:solidFill>
                  <a:schemeClr val="tx1">
                    <a:lumMod val="75000"/>
                    <a:lumOff val="25000"/>
                  </a:schemeClr>
                </a:solidFill>
                <a:effectLst>
                  <a:outerShdw blurRad="38100" dist="38100" dir="2700000" algn="tl">
                    <a:srgbClr val="000000">
                      <a:alpha val="43137"/>
                    </a:srgbClr>
                  </a:outerShdw>
                </a:effectLst>
              </a:rPr>
              <a:t>  Challenges in the field most    </a:t>
            </a:r>
          </a:p>
          <a:p>
            <a:pPr>
              <a:buFontTx/>
              <a:buNone/>
              <a:defRPr/>
            </a:pPr>
            <a:r>
              <a:rPr lang="en-US" sz="4700" i="1" dirty="0">
                <a:solidFill>
                  <a:schemeClr val="tx1">
                    <a:lumMod val="75000"/>
                    <a:lumOff val="25000"/>
                  </a:schemeClr>
                </a:solidFill>
                <a:effectLst>
                  <a:outerShdw blurRad="38100" dist="38100" dir="2700000" algn="tl">
                    <a:srgbClr val="000000">
                      <a:alpha val="43137"/>
                    </a:srgbClr>
                  </a:outerShdw>
                </a:effectLst>
              </a:rPr>
              <a:t> </a:t>
            </a:r>
            <a:r>
              <a:rPr lang="en-US" sz="4700" i="1" dirty="0" smtClean="0">
                <a:solidFill>
                  <a:schemeClr val="tx1">
                    <a:lumMod val="75000"/>
                    <a:lumOff val="25000"/>
                  </a:schemeClr>
                </a:solidFill>
                <a:effectLst>
                  <a:outerShdw blurRad="38100" dist="38100" dir="2700000" algn="tl">
                    <a:srgbClr val="000000">
                      <a:alpha val="43137"/>
                    </a:srgbClr>
                  </a:outerShdw>
                </a:effectLst>
              </a:rPr>
              <a:t>      appropriately.</a:t>
            </a:r>
          </a:p>
          <a:p>
            <a:pPr>
              <a:defRPr/>
            </a:pPr>
            <a:endParaRPr lang="en-US" dirty="0" smtClean="0"/>
          </a:p>
          <a:p>
            <a:pPr>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  </a:t>
            </a:r>
            <a:endParaRPr lang="en-US" dirty="0"/>
          </a:p>
        </p:txBody>
      </p:sp>
      <p:sp>
        <p:nvSpPr>
          <p:cNvPr id="3" name="Content Placeholder 2"/>
          <p:cNvSpPr>
            <a:spLocks noGrp="1"/>
          </p:cNvSpPr>
          <p:nvPr>
            <p:ph idx="1"/>
          </p:nvPr>
        </p:nvSpPr>
        <p:spPr>
          <a:xfrm>
            <a:off x="304800" y="304800"/>
            <a:ext cx="8839200" cy="5867400"/>
          </a:xfrm>
        </p:spPr>
        <p:txBody>
          <a:bodyPr>
            <a:normAutofit/>
          </a:bodyPr>
          <a:lstStyle/>
          <a:p>
            <a:pPr>
              <a:buFontTx/>
              <a:buNone/>
              <a:defRPr/>
            </a:pPr>
            <a:r>
              <a:rPr lang="en-US" dirty="0" smtClean="0"/>
              <a:t>    </a:t>
            </a:r>
            <a:r>
              <a:rPr lang="en-US" sz="3400" b="1" dirty="0" smtClean="0">
                <a:solidFill>
                  <a:srgbClr val="FFFF00"/>
                </a:solidFill>
                <a:effectLst>
                  <a:outerShdw blurRad="38100" dist="38100" dir="2700000" algn="tl">
                    <a:srgbClr val="000000">
                      <a:alpha val="43137"/>
                    </a:srgbClr>
                  </a:outerShdw>
                </a:effectLst>
              </a:rPr>
              <a:t>Read those 4-6 papers from beginning to end, identifying in deta</a:t>
            </a:r>
            <a:r>
              <a:rPr lang="en-US" sz="3200" b="1" dirty="0" smtClean="0">
                <a:solidFill>
                  <a:srgbClr val="FFFF00"/>
                </a:solidFill>
                <a:effectLst>
                  <a:outerShdw blurRad="38100" dist="38100" dir="2700000" algn="tl">
                    <a:srgbClr val="000000">
                      <a:alpha val="43137"/>
                    </a:srgbClr>
                  </a:outerShdw>
                </a:effectLst>
              </a:rPr>
              <a:t>il</a:t>
            </a:r>
            <a:r>
              <a:rPr lang="en-US" sz="3600" b="1" dirty="0" smtClean="0">
                <a:solidFill>
                  <a:srgbClr val="FFFF00"/>
                </a:solidFill>
                <a:effectLst>
                  <a:outerShdw blurRad="38100" dist="38100" dir="2700000" algn="tl">
                    <a:srgbClr val="000000">
                      <a:alpha val="43137"/>
                    </a:srgbClr>
                  </a:outerShdw>
                </a:effectLst>
              </a:rPr>
              <a:t>: </a:t>
            </a:r>
          </a:p>
          <a:p>
            <a:pPr>
              <a:buFont typeface="Wingdings" pitchFamily="2" charset="2"/>
              <a:buChar char="q"/>
              <a:defRPr/>
            </a:pPr>
            <a:r>
              <a:rPr lang="en-US" dirty="0"/>
              <a:t>  </a:t>
            </a:r>
            <a:r>
              <a:rPr lang="en-US" dirty="0" smtClean="0"/>
              <a:t>  </a:t>
            </a:r>
            <a:r>
              <a:rPr lang="en-US" sz="2600" b="1" dirty="0">
                <a:solidFill>
                  <a:schemeClr val="tx1">
                    <a:lumMod val="75000"/>
                    <a:lumOff val="25000"/>
                  </a:schemeClr>
                </a:solidFill>
                <a:effectLst>
                  <a:outerShdw blurRad="38100" dist="38100" dir="2700000" algn="tl">
                    <a:srgbClr val="000000">
                      <a:alpha val="43137"/>
                    </a:srgbClr>
                  </a:outerShdw>
                </a:effectLst>
              </a:rPr>
              <a:t>T</a:t>
            </a:r>
            <a:r>
              <a:rPr lang="en-US" sz="2600" b="1" dirty="0" smtClean="0">
                <a:solidFill>
                  <a:schemeClr val="tx1">
                    <a:lumMod val="75000"/>
                    <a:lumOff val="25000"/>
                  </a:schemeClr>
                </a:solidFill>
                <a:effectLst>
                  <a:outerShdw blurRad="38100" dist="38100" dir="2700000" algn="tl">
                    <a:srgbClr val="000000">
                      <a:alpha val="43137"/>
                    </a:srgbClr>
                  </a:outerShdw>
                </a:effectLst>
              </a:rPr>
              <a:t>he main approaches/ Topic of Relevance </a:t>
            </a:r>
          </a:p>
          <a:p>
            <a:pPr>
              <a:buFont typeface="Wingdings" pitchFamily="2" charset="2"/>
              <a:buChar char="q"/>
              <a:defRPr/>
            </a:pPr>
            <a:r>
              <a:rPr lang="en-US" sz="2600" b="1" dirty="0" smtClean="0">
                <a:solidFill>
                  <a:schemeClr val="tx1">
                    <a:lumMod val="75000"/>
                    <a:lumOff val="25000"/>
                  </a:schemeClr>
                </a:solidFill>
                <a:effectLst>
                  <a:outerShdw blurRad="38100" dist="38100" dir="2700000" algn="tl">
                    <a:srgbClr val="000000">
                      <a:alpha val="43137"/>
                    </a:srgbClr>
                  </a:outerShdw>
                </a:effectLst>
              </a:rPr>
              <a:t>     Methods of analysis: </a:t>
            </a:r>
          </a:p>
          <a:p>
            <a:pPr>
              <a:buFontTx/>
              <a:buNone/>
              <a:defRPr/>
            </a:pPr>
            <a:r>
              <a:rPr lang="en-US" sz="2600" dirty="0">
                <a:solidFill>
                  <a:srgbClr val="FFFF00"/>
                </a:solidFill>
              </a:rPr>
              <a:t> </a:t>
            </a:r>
            <a:r>
              <a:rPr lang="en-US" sz="2600" dirty="0" smtClean="0">
                <a:solidFill>
                  <a:srgbClr val="FFFF00"/>
                </a:solidFill>
              </a:rPr>
              <a:t>     (</a:t>
            </a:r>
            <a:r>
              <a:rPr lang="en-US" sz="2600" i="1" dirty="0" err="1" smtClean="0">
                <a:solidFill>
                  <a:srgbClr val="FFFF00"/>
                </a:solidFill>
                <a:effectLst>
                  <a:outerShdw blurRad="38100" dist="38100" dir="2700000" algn="tl">
                    <a:srgbClr val="000000">
                      <a:alpha val="43137"/>
                    </a:srgbClr>
                  </a:outerShdw>
                </a:effectLst>
              </a:rPr>
              <a:t>i</a:t>
            </a:r>
            <a:r>
              <a:rPr lang="en-US" sz="2600" i="1" dirty="0" smtClean="0">
                <a:solidFill>
                  <a:srgbClr val="FFFF00"/>
                </a:solidFill>
                <a:effectLst>
                  <a:outerShdw blurRad="38100" dist="38100" dir="2700000" algn="tl">
                    <a:srgbClr val="000000">
                      <a:alpha val="43137"/>
                    </a:srgbClr>
                  </a:outerShdw>
                </a:effectLst>
              </a:rPr>
              <a:t>) approach, </a:t>
            </a:r>
          </a:p>
          <a:p>
            <a:pPr>
              <a:buFontTx/>
              <a:buNone/>
              <a:defRPr/>
            </a:pPr>
            <a:r>
              <a:rPr lang="en-US" sz="2600" i="1" dirty="0">
                <a:solidFill>
                  <a:srgbClr val="FFFF00"/>
                </a:solidFill>
                <a:effectLst>
                  <a:outerShdw blurRad="38100" dist="38100" dir="2700000" algn="tl">
                    <a:srgbClr val="000000">
                      <a:alpha val="43137"/>
                    </a:srgbClr>
                  </a:outerShdw>
                </a:effectLst>
              </a:rPr>
              <a:t> </a:t>
            </a:r>
            <a:r>
              <a:rPr lang="en-US" sz="2600" i="1" dirty="0" smtClean="0">
                <a:solidFill>
                  <a:srgbClr val="FFFF00"/>
                </a:solidFill>
                <a:effectLst>
                  <a:outerShdw blurRad="38100" dist="38100" dir="2700000" algn="tl">
                    <a:srgbClr val="000000">
                      <a:alpha val="43137"/>
                    </a:srgbClr>
                  </a:outerShdw>
                </a:effectLst>
              </a:rPr>
              <a:t>    (ii) evaluation tools, </a:t>
            </a:r>
          </a:p>
          <a:p>
            <a:pPr>
              <a:buFontTx/>
              <a:buNone/>
              <a:defRPr/>
            </a:pPr>
            <a:r>
              <a:rPr lang="en-US" sz="2600" i="1" dirty="0">
                <a:solidFill>
                  <a:srgbClr val="FFFF00"/>
                </a:solidFill>
                <a:effectLst>
                  <a:outerShdw blurRad="38100" dist="38100" dir="2700000" algn="tl">
                    <a:srgbClr val="000000">
                      <a:alpha val="43137"/>
                    </a:srgbClr>
                  </a:outerShdw>
                </a:effectLst>
              </a:rPr>
              <a:t>	</a:t>
            </a:r>
            <a:r>
              <a:rPr lang="en-US" sz="2600" i="1" dirty="0" smtClean="0">
                <a:solidFill>
                  <a:srgbClr val="FFFF00"/>
                </a:solidFill>
                <a:effectLst>
                  <a:outerShdw blurRad="38100" dist="38100" dir="2700000" algn="tl">
                    <a:srgbClr val="000000">
                      <a:alpha val="43137"/>
                    </a:srgbClr>
                  </a:outerShdw>
                </a:effectLst>
              </a:rPr>
              <a:t>(iii) simulation or measured data  </a:t>
            </a:r>
          </a:p>
          <a:p>
            <a:pPr>
              <a:buFont typeface="Wingdings" pitchFamily="2" charset="2"/>
              <a:buChar char="q"/>
              <a:defRPr/>
            </a:pPr>
            <a:r>
              <a:rPr lang="en-US" sz="2600" i="1" dirty="0">
                <a:solidFill>
                  <a:schemeClr val="tx2">
                    <a:lumMod val="50000"/>
                  </a:schemeClr>
                </a:solidFill>
                <a:effectLst>
                  <a:outerShdw blurRad="38100" dist="38100" dir="2700000" algn="tl">
                    <a:srgbClr val="000000">
                      <a:alpha val="43137"/>
                    </a:srgbClr>
                  </a:outerShdw>
                </a:effectLst>
              </a:rPr>
              <a:t> </a:t>
            </a:r>
            <a:r>
              <a:rPr lang="en-US" sz="2600" i="1" dirty="0" smtClean="0">
                <a:solidFill>
                  <a:schemeClr val="tx2">
                    <a:lumMod val="50000"/>
                  </a:schemeClr>
                </a:solidFill>
                <a:effectLst>
                  <a:outerShdw blurRad="38100" dist="38100" dir="2700000" algn="tl">
                    <a:srgbClr val="000000">
                      <a:alpha val="43137"/>
                    </a:srgbClr>
                  </a:outerShdw>
                </a:effectLst>
              </a:rPr>
              <a:t> </a:t>
            </a:r>
            <a:r>
              <a:rPr lang="en-US" sz="2600" b="1" dirty="0" smtClean="0">
                <a:solidFill>
                  <a:schemeClr val="tx1">
                    <a:lumMod val="75000"/>
                    <a:lumOff val="25000"/>
                  </a:schemeClr>
                </a:solidFill>
                <a:effectLst>
                  <a:outerShdw blurRad="38100" dist="38100" dir="2700000" algn="tl">
                    <a:srgbClr val="000000">
                      <a:alpha val="43137"/>
                    </a:srgbClr>
                  </a:outerShdw>
                </a:effectLst>
              </a:rPr>
              <a:t>Analysis and interpretation of results</a:t>
            </a:r>
          </a:p>
          <a:p>
            <a:pPr>
              <a:buFont typeface="Wingdings" pitchFamily="2" charset="2"/>
              <a:buChar char="q"/>
              <a:defRPr/>
            </a:pPr>
            <a:r>
              <a:rPr lang="en-US" sz="2600" b="1" dirty="0">
                <a:solidFill>
                  <a:schemeClr val="tx1">
                    <a:lumMod val="75000"/>
                    <a:lumOff val="25000"/>
                  </a:schemeClr>
                </a:solidFill>
                <a:effectLst>
                  <a:outerShdw blurRad="38100" dist="38100" dir="2700000" algn="tl">
                    <a:srgbClr val="000000">
                      <a:alpha val="43137"/>
                    </a:srgbClr>
                  </a:outerShdw>
                </a:effectLst>
              </a:rPr>
              <a:t> </a:t>
            </a:r>
            <a:r>
              <a:rPr lang="en-US" sz="2600" b="1" dirty="0" smtClean="0">
                <a:solidFill>
                  <a:schemeClr val="tx1">
                    <a:lumMod val="75000"/>
                    <a:lumOff val="25000"/>
                  </a:schemeClr>
                </a:solidFill>
                <a:effectLst>
                  <a:outerShdw blurRad="38100" dist="38100" dir="2700000" algn="tl">
                    <a:srgbClr val="000000">
                      <a:alpha val="43137"/>
                    </a:srgbClr>
                  </a:outerShdw>
                </a:effectLst>
              </a:rPr>
              <a:t> How the results are justified in the Discussion</a:t>
            </a:r>
            <a:endParaRPr lang="en-US" sz="2600" dirty="0" smtClean="0"/>
          </a:p>
          <a:p>
            <a:pPr>
              <a:buFont typeface="Wingdings" pitchFamily="2" charset="2"/>
              <a:buChar char="q"/>
              <a:defRPr/>
            </a:pPr>
            <a:r>
              <a:rPr lang="en-US" sz="2600" b="1" dirty="0" smtClean="0">
                <a:effectLst>
                  <a:outerShdw blurRad="38100" dist="38100" dir="2700000" algn="tl">
                    <a:srgbClr val="000000">
                      <a:alpha val="43137"/>
                    </a:srgbClr>
                  </a:outerShdw>
                </a:effectLst>
              </a:rPr>
              <a:t> </a:t>
            </a:r>
            <a:r>
              <a:rPr lang="en-US" sz="2600" b="1" dirty="0" smtClean="0">
                <a:solidFill>
                  <a:schemeClr val="tx1">
                    <a:lumMod val="75000"/>
                    <a:lumOff val="25000"/>
                  </a:schemeClr>
                </a:solidFill>
                <a:effectLst>
                  <a:outerShdw blurRad="38100" dist="38100" dir="2700000" algn="tl">
                    <a:srgbClr val="000000">
                      <a:alpha val="43137"/>
                    </a:srgbClr>
                  </a:outerShdw>
                </a:effectLst>
              </a:rPr>
              <a:t> Conclusions Drawn</a:t>
            </a:r>
          </a:p>
          <a:p>
            <a:pPr>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63538"/>
            <a:ext cx="8915400" cy="6051550"/>
          </a:xfrm>
          <a:prstGeom prst="rect">
            <a:avLst/>
          </a:prstGeom>
        </p:spPr>
        <p:txBody>
          <a:bodyPr>
            <a:spAutoFit/>
          </a:bodyPr>
          <a:lstStyle/>
          <a:p>
            <a:pPr>
              <a:buFontTx/>
              <a:buNone/>
              <a:defRPr/>
            </a:pPr>
            <a:r>
              <a:rPr lang="en-US" sz="3600" dirty="0">
                <a:solidFill>
                  <a:srgbClr val="FFFF00"/>
                </a:solidFill>
                <a:effectLst>
                  <a:outerShdw blurRad="38100" dist="38100" dir="2700000" algn="tl">
                    <a:srgbClr val="000000">
                      <a:alpha val="43137"/>
                    </a:srgbClr>
                  </a:outerShdw>
                </a:effectLst>
                <a:latin typeface="Arial" charset="0"/>
              </a:rPr>
              <a:t>Some questions to ask include</a:t>
            </a:r>
            <a:r>
              <a:rPr lang="en-US" dirty="0">
                <a:latin typeface="Arial" charset="0"/>
              </a:rPr>
              <a:t>:</a:t>
            </a:r>
          </a:p>
          <a:p>
            <a:pPr>
              <a:buFontTx/>
              <a:buNone/>
              <a:defRPr/>
            </a:pPr>
            <a:endParaRPr lang="en-US" i="1" dirty="0">
              <a:effectLst>
                <a:outerShdw blurRad="38100" dist="38100" dir="2700000" algn="tl">
                  <a:srgbClr val="000000">
                    <a:alpha val="43137"/>
                  </a:srgbClr>
                </a:outerShdw>
              </a:effectLst>
              <a:latin typeface="Arial" charset="0"/>
            </a:endParaRPr>
          </a:p>
          <a:p>
            <a:pPr>
              <a:buFont typeface="Wingdings" pitchFamily="2" charset="2"/>
              <a:buChar char="v"/>
              <a:defRPr/>
            </a:pPr>
            <a:r>
              <a:rPr lang="en-US" i="1" dirty="0">
                <a:effectLst>
                  <a:outerShdw blurRad="38100" dist="38100" dir="2700000" algn="tl">
                    <a:srgbClr val="000000">
                      <a:alpha val="43137"/>
                    </a:srgbClr>
                  </a:outerShdw>
                </a:effectLst>
                <a:latin typeface="Arial" charset="0"/>
              </a:rPr>
              <a:t> </a:t>
            </a:r>
            <a:r>
              <a:rPr lang="en-US" sz="2800" i="1" dirty="0">
                <a:effectLst>
                  <a:outerShdw blurRad="38100" dist="38100" dir="2700000" algn="tl">
                    <a:srgbClr val="000000">
                      <a:alpha val="43137"/>
                    </a:srgbClr>
                  </a:outerShdw>
                </a:effectLst>
                <a:latin typeface="Arial" charset="0"/>
              </a:rPr>
              <a:t>Did all/some papers use similar approaches? </a:t>
            </a:r>
          </a:p>
          <a:p>
            <a:pPr>
              <a:buFont typeface="Wingdings" pitchFamily="2" charset="2"/>
              <a:buChar char="v"/>
              <a:defRPr/>
            </a:pPr>
            <a:r>
              <a:rPr lang="en-US" sz="2800" i="1" dirty="0">
                <a:effectLst>
                  <a:outerShdw blurRad="38100" dist="38100" dir="2700000" algn="tl">
                    <a:srgbClr val="000000">
                      <a:alpha val="43137"/>
                    </a:srgbClr>
                  </a:outerShdw>
                </a:effectLst>
                <a:latin typeface="Arial" charset="0"/>
              </a:rPr>
              <a:t>  Have they used the same evaluation criteria,  or method of analysis?</a:t>
            </a:r>
          </a:p>
          <a:p>
            <a:pPr>
              <a:buFont typeface="Wingdings" pitchFamily="2" charset="2"/>
              <a:buChar char="v"/>
              <a:defRPr/>
            </a:pPr>
            <a:r>
              <a:rPr lang="en-US" sz="2800" i="1" dirty="0">
                <a:effectLst>
                  <a:outerShdw blurRad="38100" dist="38100" dir="2700000" algn="tl">
                    <a:srgbClr val="000000">
                      <a:alpha val="43137"/>
                    </a:srgbClr>
                  </a:outerShdw>
                </a:effectLst>
                <a:latin typeface="Arial" charset="0"/>
              </a:rPr>
              <a:t>  If not, then what are the strengths/ weaknesses of each method? </a:t>
            </a:r>
            <a:r>
              <a:rPr lang="en-US" sz="2800" dirty="0">
                <a:latin typeface="Arial" charset="0"/>
              </a:rPr>
              <a:t>  </a:t>
            </a:r>
          </a:p>
          <a:p>
            <a:pPr>
              <a:buFontTx/>
              <a:buNone/>
              <a:defRPr/>
            </a:pPr>
            <a:r>
              <a:rPr lang="en-US" sz="2800" dirty="0">
                <a:solidFill>
                  <a:schemeClr val="tx2"/>
                </a:solidFill>
                <a:effectLst>
                  <a:outerShdw blurRad="38100" dist="38100" dir="2700000" algn="tl">
                    <a:srgbClr val="000000">
                      <a:alpha val="43137"/>
                    </a:srgbClr>
                  </a:outerShdw>
                </a:effectLst>
                <a:latin typeface="Arial" charset="0"/>
              </a:rPr>
              <a:t>Also, keep a list of ideas that you want to explore further, or background material you want to brush upon. </a:t>
            </a:r>
          </a:p>
          <a:p>
            <a:pPr>
              <a:buFontTx/>
              <a:buNone/>
              <a:defRPr/>
            </a:pPr>
            <a:r>
              <a:rPr lang="en-US" sz="2800" dirty="0">
                <a:solidFill>
                  <a:schemeClr val="tx1">
                    <a:lumMod val="95000"/>
                    <a:lumOff val="5000"/>
                  </a:schemeClr>
                </a:solidFill>
                <a:effectLst>
                  <a:outerShdw blurRad="38100" dist="38100" dir="2700000" algn="tl">
                    <a:srgbClr val="000000">
                      <a:alpha val="43137"/>
                    </a:srgbClr>
                  </a:outerShdw>
                </a:effectLst>
                <a:latin typeface="Arial" charset="0"/>
              </a:rPr>
              <a:t>This will create another list of readings for you in later stages.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3"/>
          </a:xfrm>
        </p:spPr>
        <p:txBody>
          <a:bodyPr>
            <a:normAutofit/>
          </a:bodyPr>
          <a:lstStyle/>
          <a:p>
            <a:pPr>
              <a:defRPr/>
            </a:pPr>
            <a:r>
              <a:rPr lang="en-US" dirty="0" smtClean="0">
                <a:solidFill>
                  <a:srgbClr val="C00000"/>
                </a:solidFill>
                <a:effectLst>
                  <a:outerShdw blurRad="38100" dist="38100" dir="2700000" algn="tl">
                    <a:srgbClr val="000000">
                      <a:alpha val="43137"/>
                    </a:srgbClr>
                  </a:outerShdw>
                </a:effectLst>
              </a:rPr>
              <a:t>Evolution of New Ideas/Thinking</a:t>
            </a:r>
            <a:endParaRPr lang="en-US"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52400" y="1905000"/>
            <a:ext cx="8839200" cy="4724400"/>
          </a:xfrm>
        </p:spPr>
        <p:txBody>
          <a:bodyPr>
            <a:normAutofit fontScale="92500" lnSpcReduction="20000"/>
          </a:bodyPr>
          <a:lstStyle/>
          <a:p>
            <a:pPr>
              <a:buFont typeface="Wingdings" pitchFamily="2" charset="2"/>
              <a:buChar char="q"/>
              <a:defRPr/>
            </a:pPr>
            <a:r>
              <a:rPr lang="en-US" sz="4200" dirty="0" smtClean="0"/>
              <a:t> After going through the paper/article </a:t>
            </a:r>
          </a:p>
          <a:p>
            <a:pPr>
              <a:buFontTx/>
              <a:buNone/>
              <a:defRPr/>
            </a:pPr>
            <a:r>
              <a:rPr lang="en-US" sz="4200" dirty="0" smtClean="0"/>
              <a:t>   try to keep a list of what you think  the authors may have missed in the paper/study</a:t>
            </a:r>
          </a:p>
          <a:p>
            <a:pPr>
              <a:buFont typeface="Wingdings" pitchFamily="2" charset="2"/>
              <a:buChar char="q"/>
              <a:defRPr/>
            </a:pPr>
            <a:r>
              <a:rPr lang="en-US" sz="4200" dirty="0"/>
              <a:t> </a:t>
            </a:r>
            <a:r>
              <a:rPr lang="en-US" sz="4200" dirty="0" smtClean="0"/>
              <a:t>Find the  gaps or limitations that could be improved upon  </a:t>
            </a:r>
          </a:p>
          <a:p>
            <a:pPr>
              <a:buFont typeface="Wingdings" pitchFamily="2" charset="2"/>
              <a:buChar char="q"/>
              <a:defRPr/>
            </a:pPr>
            <a:r>
              <a:rPr lang="en-US" sz="4200" dirty="0"/>
              <a:t> </a:t>
            </a:r>
            <a:r>
              <a:rPr lang="en-US" sz="4200" dirty="0" smtClean="0"/>
              <a:t>Any ideas on how to accomplish these improvements. </a:t>
            </a:r>
          </a:p>
          <a:p>
            <a:pPr>
              <a:buFontTx/>
              <a:buNone/>
              <a:defRPr/>
            </a:pPr>
            <a:endParaRPr lang="en-US" sz="4400" dirty="0"/>
          </a:p>
          <a:p>
            <a:pPr>
              <a:defRPr/>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pPr>
              <a:defRPr/>
            </a:pPr>
            <a:r>
              <a:rPr lang="en-US" b="1" dirty="0" smtClean="0"/>
              <a:t>Two Page </a:t>
            </a:r>
            <a:r>
              <a:rPr lang="en-US" b="1" dirty="0" err="1" smtClean="0"/>
              <a:t>Writeup</a:t>
            </a:r>
            <a:endParaRPr lang="en-US" b="1" dirty="0"/>
          </a:p>
        </p:txBody>
      </p:sp>
      <p:sp>
        <p:nvSpPr>
          <p:cNvPr id="3" name="Content Placeholder 2"/>
          <p:cNvSpPr>
            <a:spLocks noGrp="1"/>
          </p:cNvSpPr>
          <p:nvPr>
            <p:ph idx="1"/>
          </p:nvPr>
        </p:nvSpPr>
        <p:spPr>
          <a:xfrm>
            <a:off x="381000" y="1676400"/>
            <a:ext cx="8382000" cy="5638800"/>
          </a:xfrm>
        </p:spPr>
        <p:txBody>
          <a:bodyPr>
            <a:normAutofit/>
          </a:bodyPr>
          <a:lstStyle/>
          <a:p>
            <a:pPr>
              <a:buFontTx/>
              <a:buNone/>
              <a:defRPr/>
            </a:pPr>
            <a:r>
              <a:rPr lang="en-US" sz="2800" dirty="0">
                <a:solidFill>
                  <a:srgbClr val="FFFF00"/>
                </a:solidFill>
                <a:effectLst>
                  <a:outerShdw blurRad="38100" dist="38100" dir="2700000" algn="tl">
                    <a:srgbClr val="000000">
                      <a:alpha val="43137"/>
                    </a:srgbClr>
                  </a:outerShdw>
                </a:effectLst>
              </a:rPr>
              <a:t>Write a two page proposal defining, as clearly </a:t>
            </a:r>
            <a:r>
              <a:rPr lang="en-US" sz="2800" dirty="0" smtClean="0">
                <a:solidFill>
                  <a:srgbClr val="FFFF00"/>
                </a:solidFill>
                <a:effectLst>
                  <a:outerShdw blurRad="38100" dist="38100" dir="2700000" algn="tl">
                    <a:srgbClr val="000000">
                      <a:alpha val="43137"/>
                    </a:srgbClr>
                  </a:outerShdw>
                </a:effectLst>
              </a:rPr>
              <a:t>as possible</a:t>
            </a:r>
            <a:r>
              <a:rPr lang="en-US" sz="2800" dirty="0">
                <a:solidFill>
                  <a:srgbClr val="FFFF00"/>
                </a:solidFill>
                <a:effectLst>
                  <a:outerShdw blurRad="38100" dist="38100" dir="2700000" algn="tl">
                    <a:srgbClr val="000000">
                      <a:alpha val="43137"/>
                    </a:srgbClr>
                  </a:outerShdw>
                </a:effectLst>
              </a:rPr>
              <a:t>, the following items</a:t>
            </a:r>
            <a:r>
              <a:rPr lang="en-US" sz="2800" dirty="0" smtClean="0">
                <a:solidFill>
                  <a:srgbClr val="FFFF00"/>
                </a:solidFill>
                <a:effectLst>
                  <a:outerShdw blurRad="38100" dist="38100" dir="2700000" algn="tl">
                    <a:srgbClr val="000000">
                      <a:alpha val="43137"/>
                    </a:srgbClr>
                  </a:outerShdw>
                </a:effectLst>
              </a:rPr>
              <a:t>:</a:t>
            </a:r>
          </a:p>
          <a:p>
            <a:pPr>
              <a:defRPr/>
            </a:pPr>
            <a:r>
              <a:rPr lang="en-US" sz="2800" i="1" dirty="0" smtClean="0">
                <a:effectLst>
                  <a:outerShdw blurRad="38100" dist="38100" dir="2700000" algn="tl">
                    <a:srgbClr val="000000">
                      <a:alpha val="43137"/>
                    </a:srgbClr>
                  </a:outerShdw>
                </a:effectLst>
              </a:rPr>
              <a:t>Motivation</a:t>
            </a:r>
            <a:endParaRPr lang="en-US" sz="2800" i="1" dirty="0">
              <a:effectLst>
                <a:outerShdw blurRad="38100" dist="38100" dir="2700000" algn="tl">
                  <a:srgbClr val="000000">
                    <a:alpha val="43137"/>
                  </a:srgbClr>
                </a:outerShdw>
              </a:effectLst>
            </a:endParaRPr>
          </a:p>
          <a:p>
            <a:pPr>
              <a:defRPr/>
            </a:pPr>
            <a:r>
              <a:rPr lang="en-US" sz="2800" i="1" dirty="0">
                <a:effectLst>
                  <a:outerShdw blurRad="38100" dist="38100" dir="2700000" algn="tl">
                    <a:srgbClr val="000000">
                      <a:alpha val="43137"/>
                    </a:srgbClr>
                  </a:outerShdw>
                </a:effectLst>
              </a:rPr>
              <a:t>Research challenges</a:t>
            </a:r>
          </a:p>
          <a:p>
            <a:pPr>
              <a:defRPr/>
            </a:pPr>
            <a:r>
              <a:rPr lang="en-US" sz="2800" i="1" dirty="0">
                <a:effectLst>
                  <a:outerShdw blurRad="38100" dist="38100" dir="2700000" algn="tl">
                    <a:srgbClr val="000000">
                      <a:alpha val="43137"/>
                    </a:srgbClr>
                  </a:outerShdw>
                </a:effectLst>
              </a:rPr>
              <a:t>Overview of existing work</a:t>
            </a:r>
          </a:p>
          <a:p>
            <a:pPr>
              <a:defRPr/>
            </a:pPr>
            <a:r>
              <a:rPr lang="en-US" sz="2800" i="1" dirty="0">
                <a:effectLst>
                  <a:outerShdw blurRad="38100" dist="38100" dir="2700000" algn="tl">
                    <a:srgbClr val="000000">
                      <a:alpha val="43137"/>
                    </a:srgbClr>
                  </a:outerShdw>
                </a:effectLst>
              </a:rPr>
              <a:t>Limitations of existing work</a:t>
            </a:r>
          </a:p>
          <a:p>
            <a:pPr>
              <a:defRPr/>
            </a:pPr>
            <a:r>
              <a:rPr lang="en-US" sz="2800" i="1" dirty="0">
                <a:effectLst>
                  <a:outerShdw blurRad="38100" dist="38100" dir="2700000" algn="tl">
                    <a:srgbClr val="000000">
                      <a:alpha val="43137"/>
                    </a:srgbClr>
                  </a:outerShdw>
                </a:effectLst>
              </a:rPr>
              <a:t>Potential directions and ideas for improvement</a:t>
            </a:r>
          </a:p>
          <a:p>
            <a:pPr>
              <a:defRPr/>
            </a:pPr>
            <a:r>
              <a:rPr lang="en-US" sz="2800" i="1" dirty="0">
                <a:effectLst>
                  <a:outerShdw blurRad="38100" dist="38100" dir="2700000" algn="tl">
                    <a:srgbClr val="000000">
                      <a:alpha val="43137"/>
                    </a:srgbClr>
                  </a:outerShdw>
                </a:effectLst>
              </a:rPr>
              <a:t>Expected results and impact on the field.</a:t>
            </a:r>
          </a:p>
          <a:p>
            <a:pPr>
              <a:defRPr/>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71600"/>
            <a:ext cx="8839200" cy="6324600"/>
          </a:xfrm>
        </p:spPr>
        <p:txBody>
          <a:bodyPr>
            <a:normAutofit/>
          </a:bodyPr>
          <a:lstStyle/>
          <a:p>
            <a:pPr>
              <a:defRPr/>
            </a:pPr>
            <a:r>
              <a:rPr lang="en-US" sz="2800" dirty="0">
                <a:effectLst>
                  <a:outerShdw blurRad="38100" dist="38100" dir="2700000" algn="tl">
                    <a:srgbClr val="000000">
                      <a:alpha val="43137"/>
                    </a:srgbClr>
                  </a:outerShdw>
                </a:effectLst>
              </a:rPr>
              <a:t>Have some </a:t>
            </a:r>
            <a:r>
              <a:rPr lang="en-US" sz="2800" dirty="0" smtClean="0">
                <a:effectLst>
                  <a:outerShdw blurRad="38100" dist="38100" dir="2700000" algn="tl">
                    <a:srgbClr val="000000">
                      <a:alpha val="43137"/>
                    </a:srgbClr>
                  </a:outerShdw>
                </a:effectLst>
              </a:rPr>
              <a:t>experienced friends </a:t>
            </a:r>
            <a:r>
              <a:rPr lang="en-US" sz="2800" dirty="0">
                <a:effectLst>
                  <a:outerShdw blurRad="38100" dist="38100" dir="2700000" algn="tl">
                    <a:srgbClr val="000000">
                      <a:alpha val="43137"/>
                    </a:srgbClr>
                  </a:outerShdw>
                </a:effectLst>
              </a:rPr>
              <a:t>review the proposal for you and give feedback (</a:t>
            </a:r>
            <a:r>
              <a:rPr lang="en-US" sz="2800" i="1" dirty="0">
                <a:effectLst>
                  <a:outerShdw blurRad="38100" dist="38100" dir="2700000" algn="tl">
                    <a:srgbClr val="000000">
                      <a:alpha val="43137"/>
                    </a:srgbClr>
                  </a:outerShdw>
                </a:effectLst>
              </a:rPr>
              <a:t>mainly on presentation and clarity, leave technical remarks for the </a:t>
            </a:r>
            <a:r>
              <a:rPr lang="en-US" sz="2800" i="1" dirty="0" err="1">
                <a:effectLst>
                  <a:outerShdw blurRad="38100" dist="38100" dir="2700000" algn="tl">
                    <a:srgbClr val="000000">
                      <a:alpha val="43137"/>
                    </a:srgbClr>
                  </a:outerShdw>
                </a:effectLst>
              </a:rPr>
              <a:t>reserach</a:t>
            </a:r>
            <a:r>
              <a:rPr lang="en-US" sz="2800" i="1" dirty="0">
                <a:effectLst>
                  <a:outerShdw blurRad="38100" dist="38100" dir="2700000" algn="tl">
                    <a:srgbClr val="000000">
                      <a:alpha val="43137"/>
                    </a:srgbClr>
                  </a:outerShdw>
                </a:effectLst>
              </a:rPr>
              <a:t> advisor</a:t>
            </a:r>
            <a:r>
              <a:rPr lang="en-US" sz="2800" dirty="0">
                <a:effectLst>
                  <a:outerShdw blurRad="38100" dist="38100" dir="2700000" algn="tl">
                    <a:srgbClr val="000000">
                      <a:alpha val="43137"/>
                    </a:srgbClr>
                  </a:outerShdw>
                </a:effectLst>
              </a:rPr>
              <a:t>). </a:t>
            </a:r>
            <a:endParaRPr lang="en-US" sz="2800" dirty="0" smtClean="0">
              <a:effectLst>
                <a:outerShdw blurRad="38100" dist="38100" dir="2700000" algn="tl">
                  <a:srgbClr val="000000">
                    <a:alpha val="43137"/>
                  </a:srgbClr>
                </a:outerShdw>
              </a:effectLst>
            </a:endParaRPr>
          </a:p>
          <a:p>
            <a:pPr>
              <a:defRPr/>
            </a:pPr>
            <a:r>
              <a:rPr lang="en-US" sz="2800" dirty="0" smtClean="0">
                <a:solidFill>
                  <a:srgbClr val="FFFF00"/>
                </a:solidFill>
                <a:effectLst>
                  <a:outerShdw blurRad="38100" dist="38100" dir="2700000" algn="tl">
                    <a:srgbClr val="000000">
                      <a:alpha val="43137"/>
                    </a:srgbClr>
                  </a:outerShdw>
                </a:effectLst>
              </a:rPr>
              <a:t>If/when </a:t>
            </a:r>
            <a:r>
              <a:rPr lang="en-US" sz="2800" dirty="0">
                <a:solidFill>
                  <a:srgbClr val="FFFF00"/>
                </a:solidFill>
                <a:effectLst>
                  <a:outerShdw blurRad="38100" dist="38100" dir="2700000" algn="tl">
                    <a:srgbClr val="000000">
                      <a:alpha val="43137"/>
                    </a:srgbClr>
                  </a:outerShdw>
                </a:effectLst>
              </a:rPr>
              <a:t>you think it is clear, then discuss the proposal with your research advisor. </a:t>
            </a:r>
            <a:endParaRPr lang="en-US" sz="2800" dirty="0" smtClean="0">
              <a:solidFill>
                <a:srgbClr val="FFFF00"/>
              </a:solidFill>
              <a:effectLst>
                <a:outerShdw blurRad="38100" dist="38100" dir="2700000" algn="tl">
                  <a:srgbClr val="000000">
                    <a:alpha val="43137"/>
                  </a:srgbClr>
                </a:outerShdw>
              </a:effectLst>
            </a:endParaRPr>
          </a:p>
          <a:p>
            <a:pPr>
              <a:defRPr/>
            </a:pPr>
            <a:r>
              <a:rPr lang="en-US" sz="2800" dirty="0" smtClean="0">
                <a:effectLst>
                  <a:outerShdw blurRad="38100" dist="38100" dir="2700000" algn="tl">
                    <a:srgbClr val="000000">
                      <a:alpha val="43137"/>
                    </a:srgbClr>
                  </a:outerShdw>
                </a:effectLst>
              </a:rPr>
              <a:t>If </a:t>
            </a:r>
            <a:r>
              <a:rPr lang="en-US" sz="2800" dirty="0">
                <a:effectLst>
                  <a:outerShdw blurRad="38100" dist="38100" dir="2700000" algn="tl">
                    <a:srgbClr val="000000">
                      <a:alpha val="43137"/>
                    </a:srgbClr>
                  </a:outerShdw>
                </a:effectLst>
              </a:rPr>
              <a:t>you do not think it is clear, go back and re-write. </a:t>
            </a:r>
            <a:endParaRPr lang="en-US" sz="2800" dirty="0" smtClean="0">
              <a:effectLst>
                <a:outerShdw blurRad="38100" dist="38100" dir="2700000" algn="tl">
                  <a:srgbClr val="000000">
                    <a:alpha val="43137"/>
                  </a:srgbClr>
                </a:outerShdw>
              </a:effectLst>
            </a:endParaRPr>
          </a:p>
          <a:p>
            <a:pPr>
              <a:defRPr/>
            </a:pPr>
            <a:r>
              <a:rPr lang="en-US" sz="2800" dirty="0" smtClean="0">
                <a:solidFill>
                  <a:srgbClr val="FFFF00"/>
                </a:solidFill>
                <a:effectLst>
                  <a:outerShdw blurRad="38100" dist="38100" dir="2700000" algn="tl">
                    <a:srgbClr val="000000">
                      <a:alpha val="43137"/>
                    </a:srgbClr>
                  </a:outerShdw>
                </a:effectLst>
              </a:rPr>
              <a:t>If </a:t>
            </a:r>
            <a:r>
              <a:rPr lang="en-US" sz="2800" dirty="0">
                <a:solidFill>
                  <a:srgbClr val="FFFF00"/>
                </a:solidFill>
                <a:effectLst>
                  <a:outerShdw blurRad="38100" dist="38100" dir="2700000" algn="tl">
                    <a:srgbClr val="000000">
                      <a:alpha val="43137"/>
                    </a:srgbClr>
                  </a:outerShdw>
                </a:effectLst>
              </a:rPr>
              <a:t>you think you have missed some other work, then go back to the 15-20 list and pick another 3-5 good papers to read in detail, and re-write parts of your proposal. </a:t>
            </a:r>
          </a:p>
        </p:txBody>
      </p:sp>
      <p:sp>
        <p:nvSpPr>
          <p:cNvPr id="18435" name="TextBox 3"/>
          <p:cNvSpPr txBox="1">
            <a:spLocks noChangeArrowheads="1"/>
          </p:cNvSpPr>
          <p:nvPr/>
        </p:nvSpPr>
        <p:spPr bwMode="auto">
          <a:xfrm>
            <a:off x="7315200" y="609600"/>
            <a:ext cx="1512888" cy="584200"/>
          </a:xfrm>
          <a:prstGeom prst="rect">
            <a:avLst/>
          </a:prstGeom>
          <a:noFill/>
          <a:ln w="9525">
            <a:noFill/>
            <a:miter lim="800000"/>
            <a:headEnd/>
            <a:tailEnd/>
          </a:ln>
        </p:spPr>
        <p:txBody>
          <a:bodyPr wrap="none">
            <a:spAutoFit/>
          </a:bodyPr>
          <a:lstStyle/>
          <a:p>
            <a:r>
              <a:rPr lang="en-US"/>
              <a:t>Step 2</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defRPr/>
            </a:pPr>
            <a:r>
              <a:rPr lang="en-US" b="1" dirty="0" smtClean="0">
                <a:effectLst>
                  <a:outerShdw blurRad="38100" dist="38100" dir="2700000" algn="tl">
                    <a:srgbClr val="000000">
                      <a:alpha val="43137"/>
                    </a:srgbClr>
                  </a:outerShdw>
                </a:effectLst>
              </a:rPr>
              <a:t>How to Draft a 2-3 Proposal?</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447800"/>
            <a:ext cx="8382000" cy="5410200"/>
          </a:xfrm>
        </p:spPr>
        <p:txBody>
          <a:bodyPr>
            <a:normAutofit/>
          </a:bodyPr>
          <a:lstStyle/>
          <a:p>
            <a:pPr>
              <a:defRPr/>
            </a:pPr>
            <a:r>
              <a:rPr lang="en-US" sz="2800" b="1" dirty="0" smtClean="0"/>
              <a:t>Title:</a:t>
            </a:r>
          </a:p>
          <a:p>
            <a:pPr>
              <a:buFontTx/>
              <a:buNone/>
              <a:defRPr/>
            </a:pPr>
            <a:r>
              <a:rPr lang="en-US" sz="2800" b="1" i="1" dirty="0" smtClean="0">
                <a:solidFill>
                  <a:schemeClr val="bg2">
                    <a:lumMod val="10000"/>
                  </a:schemeClr>
                </a:solidFill>
                <a:effectLst>
                  <a:outerShdw blurRad="38100" dist="38100" dir="2700000" algn="tl">
                    <a:srgbClr val="000000">
                      <a:alpha val="43137"/>
                    </a:srgbClr>
                  </a:outerShdw>
                </a:effectLst>
              </a:rPr>
              <a:t>    </a:t>
            </a:r>
            <a:r>
              <a:rPr lang="en-US" sz="2800" i="1" dirty="0" smtClean="0">
                <a:solidFill>
                  <a:srgbClr val="FFFF00"/>
                </a:solidFill>
                <a:effectLst>
                  <a:outerShdw blurRad="38100" dist="38100" dir="2700000" algn="tl">
                    <a:srgbClr val="000000">
                      <a:alpha val="43137"/>
                    </a:srgbClr>
                  </a:outerShdw>
                </a:effectLst>
              </a:rPr>
              <a:t>Brief, </a:t>
            </a:r>
            <a:r>
              <a:rPr lang="en-US" sz="2800" i="1" dirty="0" err="1" smtClean="0">
                <a:solidFill>
                  <a:srgbClr val="FFFF00"/>
                </a:solidFill>
                <a:effectLst>
                  <a:outerShdw blurRad="38100" dist="38100" dir="2700000" algn="tl">
                    <a:srgbClr val="000000">
                      <a:alpha val="43137"/>
                    </a:srgbClr>
                  </a:outerShdw>
                </a:effectLst>
              </a:rPr>
              <a:t>Focussed</a:t>
            </a:r>
            <a:r>
              <a:rPr lang="en-US" sz="2800" i="1" dirty="0" smtClean="0">
                <a:solidFill>
                  <a:srgbClr val="FFFF00"/>
                </a:solidFill>
                <a:effectLst>
                  <a:outerShdw blurRad="38100" dist="38100" dir="2700000" algn="tl">
                    <a:srgbClr val="000000">
                      <a:alpha val="43137"/>
                    </a:srgbClr>
                  </a:outerShdw>
                </a:effectLst>
              </a:rPr>
              <a:t>, Create a Centre of Attention</a:t>
            </a:r>
            <a:endParaRPr lang="en-US" sz="2800" i="1" dirty="0">
              <a:solidFill>
                <a:srgbClr val="FFFF00"/>
              </a:solidFill>
              <a:effectLst>
                <a:outerShdw blurRad="38100" dist="38100" dir="2700000" algn="tl">
                  <a:srgbClr val="000000">
                    <a:alpha val="43137"/>
                  </a:srgbClr>
                </a:outerShdw>
              </a:effectLst>
            </a:endParaRPr>
          </a:p>
          <a:p>
            <a:pPr>
              <a:defRPr/>
            </a:pPr>
            <a:r>
              <a:rPr lang="en-US" sz="2800" b="1" dirty="0"/>
              <a:t>Motivation</a:t>
            </a:r>
            <a:r>
              <a:rPr lang="en-US" sz="2800" dirty="0"/>
              <a:t>: </a:t>
            </a:r>
            <a:br>
              <a:rPr lang="en-US" sz="2800" dirty="0"/>
            </a:br>
            <a:r>
              <a:rPr lang="en-US" sz="2800" i="1" dirty="0">
                <a:solidFill>
                  <a:srgbClr val="FFFF00"/>
                </a:solidFill>
                <a:effectLst>
                  <a:outerShdw blurRad="38100" dist="38100" dir="2700000" algn="tl">
                    <a:srgbClr val="000000">
                      <a:alpha val="43137"/>
                    </a:srgbClr>
                  </a:outerShdw>
                </a:effectLst>
              </a:rPr>
              <a:t>Why you think this topic is important</a:t>
            </a:r>
            <a:r>
              <a:rPr lang="en-US" sz="2800" i="1" dirty="0" smtClean="0">
                <a:solidFill>
                  <a:srgbClr val="FFFF00"/>
                </a:solidFill>
                <a:effectLst>
                  <a:outerShdw blurRad="38100" dist="38100" dir="2700000" algn="tl">
                    <a:srgbClr val="000000">
                      <a:alpha val="43137"/>
                    </a:srgbClr>
                  </a:outerShdw>
                </a:effectLst>
              </a:rPr>
              <a:t>?</a:t>
            </a:r>
          </a:p>
          <a:p>
            <a:pPr>
              <a:buFontTx/>
              <a:buNone/>
              <a:defRPr/>
            </a:pPr>
            <a:r>
              <a:rPr lang="en-US" sz="2800" i="1" dirty="0">
                <a:solidFill>
                  <a:srgbClr val="FFFF00"/>
                </a:solidFill>
                <a:effectLst>
                  <a:outerShdw blurRad="38100" dist="38100" dir="2700000" algn="tl">
                    <a:srgbClr val="000000">
                      <a:alpha val="43137"/>
                    </a:srgbClr>
                  </a:outerShdw>
                </a:effectLst>
              </a:rPr>
              <a:t> </a:t>
            </a:r>
            <a:r>
              <a:rPr lang="en-US" sz="2800" i="1" dirty="0" smtClean="0">
                <a:solidFill>
                  <a:srgbClr val="FFFF00"/>
                </a:solidFill>
                <a:effectLst>
                  <a:outerShdw blurRad="38100" dist="38100" dir="2700000" algn="tl">
                    <a:srgbClr val="000000">
                      <a:alpha val="43137"/>
                    </a:srgbClr>
                  </a:outerShdw>
                </a:effectLst>
              </a:rPr>
              <a:t>   Why </a:t>
            </a:r>
            <a:r>
              <a:rPr lang="en-US" sz="2800" i="1" dirty="0">
                <a:solidFill>
                  <a:srgbClr val="FFFF00"/>
                </a:solidFill>
                <a:effectLst>
                  <a:outerShdw blurRad="38100" dist="38100" dir="2700000" algn="tl">
                    <a:srgbClr val="000000">
                      <a:alpha val="43137"/>
                    </a:srgbClr>
                  </a:outerShdw>
                </a:effectLst>
              </a:rPr>
              <a:t>is this a significant area of research? </a:t>
            </a:r>
            <a:endParaRPr lang="en-US" sz="2800" i="1" dirty="0" smtClean="0">
              <a:solidFill>
                <a:srgbClr val="FFFF00"/>
              </a:solidFill>
              <a:effectLst>
                <a:outerShdw blurRad="38100" dist="38100" dir="2700000" algn="tl">
                  <a:srgbClr val="000000">
                    <a:alpha val="43137"/>
                  </a:srgbClr>
                </a:outerShdw>
              </a:effectLst>
            </a:endParaRPr>
          </a:p>
          <a:p>
            <a:pPr>
              <a:buFontTx/>
              <a:buNone/>
              <a:defRPr/>
            </a:pPr>
            <a:r>
              <a:rPr lang="en-US" sz="2800" i="1" dirty="0">
                <a:solidFill>
                  <a:srgbClr val="FFFF00"/>
                </a:solidFill>
                <a:effectLst>
                  <a:outerShdw blurRad="38100" dist="38100" dir="2700000" algn="tl">
                    <a:srgbClr val="000000">
                      <a:alpha val="43137"/>
                    </a:srgbClr>
                  </a:outerShdw>
                </a:effectLst>
              </a:rPr>
              <a:t> </a:t>
            </a:r>
            <a:r>
              <a:rPr lang="en-US" sz="2800" i="1" dirty="0" smtClean="0">
                <a:solidFill>
                  <a:srgbClr val="FFFF00"/>
                </a:solidFill>
                <a:effectLst>
                  <a:outerShdw blurRad="38100" dist="38100" dir="2700000" algn="tl">
                    <a:srgbClr val="000000">
                      <a:alpha val="43137"/>
                    </a:srgbClr>
                  </a:outerShdw>
                </a:effectLst>
              </a:rPr>
              <a:t>   What </a:t>
            </a:r>
            <a:r>
              <a:rPr lang="en-US" sz="2800" i="1" dirty="0">
                <a:solidFill>
                  <a:srgbClr val="FFFF00"/>
                </a:solidFill>
                <a:effectLst>
                  <a:outerShdw blurRad="38100" dist="38100" dir="2700000" algn="tl">
                    <a:srgbClr val="000000">
                      <a:alpha val="43137"/>
                    </a:srgbClr>
                  </a:outerShdw>
                </a:effectLst>
              </a:rPr>
              <a:t>are the main problems in this area? and </a:t>
            </a:r>
            <a:endParaRPr lang="en-US" sz="2800" i="1" dirty="0" smtClean="0">
              <a:solidFill>
                <a:srgbClr val="FFFF00"/>
              </a:solidFill>
              <a:effectLst>
                <a:outerShdw blurRad="38100" dist="38100" dir="2700000" algn="tl">
                  <a:srgbClr val="000000">
                    <a:alpha val="43137"/>
                  </a:srgbClr>
                </a:outerShdw>
              </a:effectLst>
            </a:endParaRPr>
          </a:p>
          <a:p>
            <a:pPr>
              <a:buFontTx/>
              <a:buNone/>
              <a:defRPr/>
            </a:pPr>
            <a:r>
              <a:rPr lang="en-US" sz="2800" i="1" dirty="0">
                <a:solidFill>
                  <a:srgbClr val="FFFF00"/>
                </a:solidFill>
                <a:effectLst>
                  <a:outerShdw blurRad="38100" dist="38100" dir="2700000" algn="tl">
                    <a:srgbClr val="000000">
                      <a:alpha val="43137"/>
                    </a:srgbClr>
                  </a:outerShdw>
                </a:effectLst>
              </a:rPr>
              <a:t> </a:t>
            </a:r>
            <a:r>
              <a:rPr lang="en-US" sz="2800" i="1" dirty="0" smtClean="0">
                <a:solidFill>
                  <a:srgbClr val="FFFF00"/>
                </a:solidFill>
                <a:effectLst>
                  <a:outerShdw blurRad="38100" dist="38100" dir="2700000" algn="tl">
                    <a:srgbClr val="000000">
                      <a:alpha val="43137"/>
                    </a:srgbClr>
                  </a:outerShdw>
                </a:effectLst>
              </a:rPr>
              <a:t>   Why </a:t>
            </a:r>
            <a:r>
              <a:rPr lang="en-US" sz="2800" i="1" dirty="0">
                <a:solidFill>
                  <a:srgbClr val="FFFF00"/>
                </a:solidFill>
                <a:effectLst>
                  <a:outerShdw blurRad="38100" dist="38100" dir="2700000" algn="tl">
                    <a:srgbClr val="000000">
                      <a:alpha val="43137"/>
                    </a:srgbClr>
                  </a:outerShdw>
                </a:effectLst>
              </a:rPr>
              <a:t>do you think your proposal is important for the topic</a:t>
            </a:r>
            <a:r>
              <a:rPr lang="en-US" sz="2800" i="1" dirty="0" smtClean="0">
                <a:solidFill>
                  <a:srgbClr val="FFFF00"/>
                </a:solidFill>
                <a:effectLst>
                  <a:outerShdw blurRad="38100" dist="38100" dir="2700000" algn="tl">
                    <a:srgbClr val="000000">
                      <a:alpha val="43137"/>
                    </a:srgbClr>
                  </a:outerShdw>
                </a:effectLst>
              </a:rPr>
              <a:t>?</a:t>
            </a:r>
            <a:endParaRPr lang="en-US" sz="2800" i="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6553200"/>
          </a:xfrm>
        </p:spPr>
        <p:txBody>
          <a:bodyPr>
            <a:normAutofit/>
          </a:bodyPr>
          <a:lstStyle/>
          <a:p>
            <a:pPr>
              <a:buFontTx/>
              <a:buNone/>
              <a:defRPr/>
            </a:pPr>
            <a:r>
              <a:rPr lang="en-US" sz="3800" b="1" dirty="0" smtClean="0">
                <a:solidFill>
                  <a:srgbClr val="FFFF00"/>
                </a:solidFill>
                <a:effectLst>
                  <a:outerShdw blurRad="38100" dist="38100" dir="2700000" algn="tl">
                    <a:srgbClr val="000000">
                      <a:alpha val="43137"/>
                    </a:srgbClr>
                  </a:outerShdw>
                </a:effectLst>
              </a:rPr>
              <a:t>	Related Work:</a:t>
            </a:r>
            <a:r>
              <a:rPr lang="en-US" dirty="0" smtClean="0"/>
              <a:t> </a:t>
            </a:r>
          </a:p>
          <a:p>
            <a:pPr>
              <a:buFontTx/>
              <a:buNone/>
              <a:defRPr/>
            </a:pPr>
            <a:endParaRPr lang="en-US" dirty="0" smtClean="0"/>
          </a:p>
          <a:p>
            <a:pPr>
              <a:buFont typeface="Wingdings" pitchFamily="2" charset="2"/>
              <a:buChar char="Ø"/>
              <a:defRPr/>
            </a:pPr>
            <a:r>
              <a:rPr lang="en-US" sz="2800" i="1" dirty="0" smtClean="0">
                <a:effectLst>
                  <a:outerShdw blurRad="38100" dist="38100" dir="2700000" algn="tl">
                    <a:srgbClr val="000000">
                      <a:alpha val="43137"/>
                    </a:srgbClr>
                  </a:outerShdw>
                </a:effectLst>
              </a:rPr>
              <a:t>What other researchers have proposed earlier to address the above problems? </a:t>
            </a:r>
          </a:p>
          <a:p>
            <a:pPr>
              <a:buFont typeface="Wingdings" pitchFamily="2" charset="2"/>
              <a:buChar char="Ø"/>
              <a:defRPr/>
            </a:pPr>
            <a:r>
              <a:rPr lang="en-US" sz="2800" i="1" dirty="0">
                <a:solidFill>
                  <a:srgbClr val="FFFF00"/>
                </a:solidFill>
                <a:effectLst>
                  <a:outerShdw blurRad="38100" dist="38100" dir="2700000" algn="tl">
                    <a:srgbClr val="000000">
                      <a:alpha val="43137"/>
                    </a:srgbClr>
                  </a:outerShdw>
                </a:effectLst>
              </a:rPr>
              <a:t>W</a:t>
            </a:r>
            <a:r>
              <a:rPr lang="en-US" sz="2800" i="1" dirty="0" smtClean="0">
                <a:solidFill>
                  <a:srgbClr val="FFFF00"/>
                </a:solidFill>
                <a:effectLst>
                  <a:outerShdw blurRad="38100" dist="38100" dir="2700000" algn="tl">
                    <a:srgbClr val="000000">
                      <a:alpha val="43137"/>
                    </a:srgbClr>
                  </a:outerShdw>
                </a:effectLst>
              </a:rPr>
              <a:t>hat were their results and conclusions?</a:t>
            </a:r>
          </a:p>
          <a:p>
            <a:pPr>
              <a:buFont typeface="Wingdings" pitchFamily="2" charset="2"/>
              <a:buChar char="Ø"/>
              <a:defRPr/>
            </a:pPr>
            <a:r>
              <a:rPr lang="en-US" sz="2800" i="1" dirty="0" smtClean="0">
                <a:effectLst>
                  <a:outerShdw blurRad="38100" dist="38100" dir="2700000" algn="tl">
                    <a:srgbClr val="000000">
                      <a:alpha val="43137"/>
                    </a:srgbClr>
                  </a:outerShdw>
                </a:effectLst>
              </a:rPr>
              <a:t>Why you think you still need to do work in this area</a:t>
            </a:r>
          </a:p>
          <a:p>
            <a:pPr>
              <a:buFont typeface="Wingdings" pitchFamily="2" charset="2"/>
              <a:buChar char="Ø"/>
              <a:defRPr/>
            </a:pPr>
            <a:r>
              <a:rPr lang="en-US" sz="2800" i="1" dirty="0" smtClean="0">
                <a:solidFill>
                  <a:srgbClr val="FFFF00"/>
                </a:solidFill>
                <a:effectLst>
                  <a:outerShdw blurRad="38100" dist="38100" dir="2700000" algn="tl">
                    <a:srgbClr val="000000">
                      <a:alpha val="43137"/>
                    </a:srgbClr>
                  </a:outerShdw>
                </a:effectLst>
              </a:rPr>
              <a:t>What are the shortcomings/pitfalls of earlier work?</a:t>
            </a:r>
          </a:p>
          <a:p>
            <a:pPr>
              <a:buFont typeface="Wingdings" pitchFamily="2" charset="2"/>
              <a:buChar char="Ø"/>
              <a:defRPr/>
            </a:pPr>
            <a:r>
              <a:rPr lang="en-US" sz="2800" i="1" dirty="0" smtClean="0">
                <a:effectLst>
                  <a:outerShdw blurRad="38100" dist="38100" dir="2700000" algn="tl">
                    <a:srgbClr val="000000">
                      <a:alpha val="43137"/>
                    </a:srgbClr>
                  </a:outerShdw>
                </a:effectLst>
              </a:rPr>
              <a:t> What do you propose that is different from related work? </a:t>
            </a:r>
          </a:p>
          <a:p>
            <a:pPr>
              <a:buFont typeface="Wingdings" pitchFamily="2" charset="2"/>
              <a:buChar char="Ø"/>
              <a:defRPr/>
            </a:pPr>
            <a:r>
              <a:rPr lang="en-US" sz="2800" i="1" dirty="0" smtClean="0">
                <a:effectLst>
                  <a:outerShdw blurRad="38100" dist="38100" dir="2700000" algn="tl">
                    <a:srgbClr val="000000">
                      <a:alpha val="43137"/>
                    </a:srgbClr>
                  </a:outerShdw>
                </a:effectLst>
              </a:rPr>
              <a:t> </a:t>
            </a:r>
            <a:r>
              <a:rPr lang="en-US" sz="2800" i="1" dirty="0" smtClean="0">
                <a:solidFill>
                  <a:srgbClr val="FFFF00"/>
                </a:solidFill>
                <a:effectLst>
                  <a:outerShdw blurRad="38100" dist="38100" dir="2700000" algn="tl">
                    <a:srgbClr val="000000">
                      <a:alpha val="43137"/>
                    </a:srgbClr>
                  </a:outerShdw>
                </a:effectLst>
              </a:rPr>
              <a:t>What do you propose that is similar? </a:t>
            </a:r>
          </a:p>
          <a:p>
            <a:pPr>
              <a:buFont typeface="Wingdings" pitchFamily="2" charset="2"/>
              <a:buChar char="Ø"/>
              <a:defRPr/>
            </a:pPr>
            <a:r>
              <a:rPr lang="en-US" sz="2800" i="1" dirty="0" smtClean="0">
                <a:effectLst>
                  <a:outerShdw blurRad="38100" dist="38100" dir="2700000" algn="tl">
                    <a:srgbClr val="000000">
                      <a:alpha val="43137"/>
                    </a:srgbClr>
                  </a:outerShdw>
                </a:effectLst>
              </a:rPr>
              <a:t> Clarify how your ideas address the shortcomings of  earlier work. </a:t>
            </a:r>
          </a:p>
          <a:p>
            <a:pPr>
              <a:buFont typeface="Wingdings" pitchFamily="2" charset="2"/>
              <a:buChar char="Ø"/>
              <a:defRPr/>
            </a:pPr>
            <a:r>
              <a:rPr lang="en-US" sz="2800" i="1" dirty="0" smtClean="0">
                <a:solidFill>
                  <a:srgbClr val="FFFF00"/>
                </a:solidFill>
                <a:effectLst>
                  <a:outerShdw blurRad="38100" dist="38100" dir="2700000" algn="tl">
                    <a:srgbClr val="000000">
                      <a:alpha val="43137"/>
                    </a:srgbClr>
                  </a:outerShdw>
                </a:effectLst>
              </a:rPr>
              <a:t>Provide adequate and proper citations of related work.</a:t>
            </a:r>
          </a:p>
          <a:p>
            <a:pPr>
              <a:defRPr/>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15963"/>
          </a:xfrm>
        </p:spPr>
        <p:txBody>
          <a:bodyPr>
            <a:normAutofit/>
          </a:bodyPr>
          <a:lstStyle/>
          <a:p>
            <a:pPr>
              <a:defRPr/>
            </a:pPr>
            <a:r>
              <a:rPr lang="en-US" b="1" dirty="0" smtClean="0"/>
              <a:t>Proposal Body</a:t>
            </a:r>
            <a:endParaRPr lang="en-US" dirty="0"/>
          </a:p>
        </p:txBody>
      </p:sp>
      <p:sp>
        <p:nvSpPr>
          <p:cNvPr id="22531" name="Content Placeholder 2"/>
          <p:cNvSpPr>
            <a:spLocks noGrp="1"/>
          </p:cNvSpPr>
          <p:nvPr>
            <p:ph idx="1"/>
          </p:nvPr>
        </p:nvSpPr>
        <p:spPr>
          <a:xfrm>
            <a:off x="381000" y="1722438"/>
            <a:ext cx="8458200" cy="5135562"/>
          </a:xfrm>
        </p:spPr>
        <p:txBody>
          <a:bodyPr/>
          <a:lstStyle/>
          <a:p>
            <a:pPr>
              <a:buFontTx/>
              <a:buNone/>
            </a:pPr>
            <a:r>
              <a:rPr lang="en-US" b="1" i="1" smtClean="0">
                <a:solidFill>
                  <a:srgbClr val="FFFF00"/>
                </a:solidFill>
              </a:rPr>
              <a:t>Problem statement</a:t>
            </a:r>
            <a:r>
              <a:rPr lang="en-US" b="1" smtClean="0"/>
              <a:t>: </a:t>
            </a:r>
            <a:r>
              <a:rPr lang="en-US" smtClean="0"/>
              <a:t/>
            </a:r>
            <a:br>
              <a:rPr lang="en-US" smtClean="0"/>
            </a:br>
            <a:r>
              <a:rPr lang="en-US" smtClean="0"/>
              <a:t>State very clearly and very specifically the question(s) that you attempt to answer (Be as clear and as specific as you can). </a:t>
            </a:r>
          </a:p>
          <a:p>
            <a:r>
              <a:rPr lang="en-US" smtClean="0"/>
              <a:t>You can list the questions but add an introduction sentence to link the questions and tell the whole story.</a:t>
            </a:r>
          </a:p>
          <a:p>
            <a:pPr>
              <a:buFontTx/>
              <a:buNone/>
            </a:pPr>
            <a:r>
              <a:rPr lang="en-US" b="1" i="1" smtClean="0">
                <a:solidFill>
                  <a:srgbClr val="FFFF00"/>
                </a:solidFill>
              </a:rPr>
              <a:t>Evaluation Criteria</a:t>
            </a:r>
            <a:r>
              <a:rPr lang="en-US" b="1" smtClean="0"/>
              <a:t> </a:t>
            </a:r>
            <a:r>
              <a:rPr lang="en-US" smtClean="0"/>
              <a:t/>
            </a:r>
            <a:br>
              <a:rPr lang="en-US" smtClean="0"/>
            </a:br>
            <a:r>
              <a:rPr lang="en-US" smtClean="0"/>
              <a:t>Mention very clearly and as specific as possible the evaluation criteria you intend to use to evaluate your approach and ideas.</a:t>
            </a:r>
          </a:p>
          <a:p>
            <a:r>
              <a:rPr lang="en-US" b="1" i="1" smtClean="0"/>
              <a:t>Investigated Parameter Space</a:t>
            </a:r>
            <a:r>
              <a:rPr lang="en-US" smtClean="0"/>
              <a:t>: </a:t>
            </a:r>
            <a:br>
              <a:rPr lang="en-US" smtClean="0"/>
            </a:br>
            <a:r>
              <a:rPr lang="en-US" smtClean="0"/>
              <a:t>Mention the design space investigated in the study..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idx="1"/>
          </p:nvPr>
        </p:nvSpPr>
        <p:spPr>
          <a:xfrm>
            <a:off x="228600" y="1600200"/>
            <a:ext cx="8458200" cy="5029200"/>
          </a:xfrm>
        </p:spPr>
        <p:txBody>
          <a:bodyPr/>
          <a:lstStyle/>
          <a:p>
            <a:r>
              <a:rPr lang="en-US" b="1" i="1" smtClean="0">
                <a:solidFill>
                  <a:srgbClr val="FFFF00"/>
                </a:solidFill>
              </a:rPr>
              <a:t>Methodology</a:t>
            </a:r>
            <a:r>
              <a:rPr lang="en-US" b="1" smtClean="0">
                <a:solidFill>
                  <a:srgbClr val="FFFF00"/>
                </a:solidFill>
              </a:rPr>
              <a:t>:</a:t>
            </a:r>
            <a:r>
              <a:rPr lang="en-US" smtClean="0">
                <a:solidFill>
                  <a:srgbClr val="FFFF00"/>
                </a:solidFill>
              </a:rPr>
              <a:t> </a:t>
            </a:r>
            <a:r>
              <a:rPr lang="en-US" smtClean="0"/>
              <a:t/>
            </a:r>
            <a:br>
              <a:rPr lang="en-US" smtClean="0"/>
            </a:br>
            <a:r>
              <a:rPr lang="en-US" smtClean="0"/>
              <a:t>Mention which of the methodologies will be used and why. Elaborate on the tool used, if any. </a:t>
            </a:r>
          </a:p>
          <a:p>
            <a:r>
              <a:rPr lang="en-US" b="1" i="1" smtClean="0">
                <a:solidFill>
                  <a:srgbClr val="FFFF00"/>
                </a:solidFill>
              </a:rPr>
              <a:t>Scenarios</a:t>
            </a:r>
            <a:r>
              <a:rPr lang="en-US" smtClean="0">
                <a:solidFill>
                  <a:srgbClr val="FFFF00"/>
                </a:solidFill>
              </a:rPr>
              <a:t>: </a:t>
            </a:r>
          </a:p>
          <a:p>
            <a:r>
              <a:rPr lang="en-US" b="1" i="1" smtClean="0">
                <a:solidFill>
                  <a:srgbClr val="FFFF00"/>
                </a:solidFill>
              </a:rPr>
              <a:t>Expected results</a:t>
            </a:r>
            <a:r>
              <a:rPr lang="en-US" b="1" smtClean="0">
                <a:solidFill>
                  <a:srgbClr val="FFFF00"/>
                </a:solidFill>
              </a:rPr>
              <a:t>:</a:t>
            </a:r>
            <a:r>
              <a:rPr lang="en-US" smtClean="0"/>
              <a:t> </a:t>
            </a:r>
            <a:br>
              <a:rPr lang="en-US" smtClean="0"/>
            </a:br>
            <a:r>
              <a:rPr lang="en-US" smtClean="0"/>
              <a:t>Show what change in performance/evaluation you would gain by using your approach (as opposed to previous work). </a:t>
            </a:r>
          </a:p>
          <a:p>
            <a:r>
              <a:rPr lang="en-US" smtClean="0"/>
              <a:t>At this stage, show only expected/anticipated results or trends and justify your prediction</a:t>
            </a:r>
          </a:p>
          <a:p>
            <a:r>
              <a:rPr lang="en-US" b="1" smtClean="0">
                <a:solidFill>
                  <a:srgbClr val="FFFF00"/>
                </a:solidFill>
              </a:rPr>
              <a:t>References</a:t>
            </a:r>
            <a:r>
              <a:rPr lang="en-US" smtClean="0"/>
              <a:t>: Around 6 references of high quality per project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10 Page Proposal</a:t>
            </a:r>
            <a:endParaRPr lang="en-US" dirty="0"/>
          </a:p>
        </p:txBody>
      </p:sp>
      <p:sp>
        <p:nvSpPr>
          <p:cNvPr id="24579" name="Content Placeholder 2"/>
          <p:cNvSpPr>
            <a:spLocks noGrp="1"/>
          </p:cNvSpPr>
          <p:nvPr>
            <p:ph idx="1"/>
          </p:nvPr>
        </p:nvSpPr>
        <p:spPr>
          <a:xfrm>
            <a:off x="558800" y="1600200"/>
            <a:ext cx="7975600" cy="4876800"/>
          </a:xfrm>
        </p:spPr>
        <p:txBody>
          <a:bodyPr/>
          <a:lstStyle/>
          <a:p>
            <a:r>
              <a:rPr lang="en-US" smtClean="0">
                <a:solidFill>
                  <a:srgbClr val="FFC000"/>
                </a:solidFill>
              </a:rPr>
              <a:t>The next step is to write a 10 page proposal elaborating on the 2 pages above, adding your own twist on the problem, outlining your initial thoughts, results and findings, and outlining a clear plan to continue the work</a:t>
            </a:r>
            <a:r>
              <a:rPr lang="en-US" smtClean="0"/>
              <a:t>.</a:t>
            </a:r>
          </a:p>
          <a:p>
            <a:r>
              <a:rPr lang="en-US" b="1" smtClean="0">
                <a:solidFill>
                  <a:srgbClr val="FFFF00"/>
                </a:solidFill>
              </a:rPr>
              <a:t>Title</a:t>
            </a:r>
            <a:endParaRPr lang="en-US" smtClean="0">
              <a:solidFill>
                <a:srgbClr val="FFFF00"/>
              </a:solidFill>
            </a:endParaRPr>
          </a:p>
          <a:p>
            <a:r>
              <a:rPr lang="en-US" b="1" smtClean="0">
                <a:solidFill>
                  <a:srgbClr val="FFFF00"/>
                </a:solidFill>
              </a:rPr>
              <a:t>Abstract</a:t>
            </a:r>
            <a:r>
              <a:rPr lang="en-US" smtClean="0">
                <a:solidFill>
                  <a:srgbClr val="FFFF00"/>
                </a:solidFill>
              </a:rPr>
              <a:t>: </a:t>
            </a:r>
            <a:r>
              <a:rPr lang="en-US" smtClean="0"/>
              <a:t/>
            </a:r>
            <a:br>
              <a:rPr lang="en-US" smtClean="0"/>
            </a:br>
            <a:r>
              <a:rPr lang="en-US" smtClean="0"/>
              <a:t>Around half page (or less) outlining the work, its scope, what is the problem statement in brief, how is the approach different than main previous approaches to this problem and what are the main observations/results?</a:t>
            </a:r>
          </a:p>
          <a:p>
            <a:endParaRPr lang="en-US"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a:xfrm>
            <a:off x="0" y="1600200"/>
            <a:ext cx="9144000" cy="5562600"/>
          </a:xfrm>
        </p:spPr>
        <p:txBody>
          <a:bodyPr>
            <a:normAutofit lnSpcReduction="10000"/>
          </a:bodyPr>
          <a:lstStyle/>
          <a:p>
            <a:pPr>
              <a:defRPr/>
            </a:pPr>
            <a:r>
              <a:rPr lang="en-US" b="1" dirty="0" smtClean="0">
                <a:solidFill>
                  <a:srgbClr val="FFFF00"/>
                </a:solidFill>
              </a:rPr>
              <a:t>Motivation</a:t>
            </a:r>
            <a:r>
              <a:rPr lang="en-US" dirty="0">
                <a:solidFill>
                  <a:srgbClr val="FFFF00"/>
                </a:solidFill>
              </a:rPr>
              <a:t>:</a:t>
            </a:r>
            <a:r>
              <a:rPr lang="en-US" dirty="0"/>
              <a:t> </a:t>
            </a:r>
            <a:br>
              <a:rPr lang="en-US" dirty="0"/>
            </a:br>
            <a:r>
              <a:rPr lang="en-US" dirty="0"/>
              <a:t>Why you think this topic is important? </a:t>
            </a:r>
          </a:p>
          <a:p>
            <a:pPr>
              <a:buFontTx/>
              <a:buNone/>
              <a:defRPr/>
            </a:pPr>
            <a:r>
              <a:rPr lang="en-US" dirty="0" smtClean="0"/>
              <a:t>        why </a:t>
            </a:r>
            <a:r>
              <a:rPr lang="en-US" dirty="0"/>
              <a:t>is this a significant area of research? </a:t>
            </a:r>
            <a:endParaRPr lang="en-US" dirty="0" smtClean="0"/>
          </a:p>
          <a:p>
            <a:pPr>
              <a:buFontTx/>
              <a:buNone/>
              <a:defRPr/>
            </a:pPr>
            <a:r>
              <a:rPr lang="en-US" dirty="0" smtClean="0"/>
              <a:t>       What </a:t>
            </a:r>
            <a:r>
              <a:rPr lang="en-US" dirty="0"/>
              <a:t>are the main problems in this area? and </a:t>
            </a:r>
            <a:endParaRPr lang="en-US" dirty="0" smtClean="0"/>
          </a:p>
          <a:p>
            <a:pPr>
              <a:buFontTx/>
              <a:buNone/>
              <a:defRPr/>
            </a:pPr>
            <a:r>
              <a:rPr lang="en-US" dirty="0"/>
              <a:t> </a:t>
            </a:r>
            <a:r>
              <a:rPr lang="en-US" dirty="0" smtClean="0"/>
              <a:t>      why </a:t>
            </a:r>
            <a:r>
              <a:rPr lang="en-US" dirty="0"/>
              <a:t>do you think your proposal is important for the topic?</a:t>
            </a:r>
          </a:p>
          <a:p>
            <a:pPr>
              <a:defRPr/>
            </a:pPr>
            <a:r>
              <a:rPr lang="en-US" b="1" dirty="0">
                <a:solidFill>
                  <a:srgbClr val="FFFF00"/>
                </a:solidFill>
              </a:rPr>
              <a:t>Related Work</a:t>
            </a:r>
            <a:r>
              <a:rPr lang="en-US" dirty="0">
                <a:solidFill>
                  <a:srgbClr val="FFFF00"/>
                </a:solidFill>
              </a:rPr>
              <a:t>: </a:t>
            </a:r>
            <a:r>
              <a:rPr lang="en-US" dirty="0"/>
              <a:t/>
            </a:r>
            <a:br>
              <a:rPr lang="en-US" dirty="0"/>
            </a:br>
            <a:r>
              <a:rPr lang="en-US" dirty="0"/>
              <a:t>What other researchers have proposed earlier to address the above problems? What were their results and conclusions? </a:t>
            </a:r>
            <a:endParaRPr lang="en-US" dirty="0" smtClean="0"/>
          </a:p>
          <a:p>
            <a:pPr>
              <a:buFontTx/>
              <a:buNone/>
              <a:defRPr/>
            </a:pPr>
            <a:r>
              <a:rPr lang="en-US" dirty="0"/>
              <a:t> </a:t>
            </a:r>
            <a:r>
              <a:rPr lang="en-US" dirty="0" smtClean="0"/>
              <a:t>      </a:t>
            </a:r>
            <a:r>
              <a:rPr lang="en-US" dirty="0" smtClean="0">
                <a:solidFill>
                  <a:srgbClr val="FFC000"/>
                </a:solidFill>
              </a:rPr>
              <a:t>Why </a:t>
            </a:r>
            <a:r>
              <a:rPr lang="en-US" dirty="0">
                <a:solidFill>
                  <a:srgbClr val="FFC000"/>
                </a:solidFill>
              </a:rPr>
              <a:t>you think you still need to do work in this area (i.e., what are the shortcomings/pitfalls of earlier work?) What do you propose that is different from related work?</a:t>
            </a:r>
            <a:r>
              <a:rPr lang="en-US" dirty="0"/>
              <a:t> and </a:t>
            </a:r>
            <a:endParaRPr lang="en-US" dirty="0" smtClean="0"/>
          </a:p>
          <a:p>
            <a:pPr>
              <a:buFontTx/>
              <a:buNone/>
              <a:defRPr/>
            </a:pPr>
            <a:r>
              <a:rPr lang="en-US" dirty="0"/>
              <a:t> </a:t>
            </a:r>
            <a:r>
              <a:rPr lang="en-US" dirty="0" smtClean="0"/>
              <a:t>       what </a:t>
            </a:r>
            <a:r>
              <a:rPr lang="en-US" dirty="0"/>
              <a:t>do you propose that is similar? </a:t>
            </a:r>
            <a:endParaRPr lang="en-US" dirty="0" smtClean="0"/>
          </a:p>
          <a:p>
            <a:pPr>
              <a:buFontTx/>
              <a:buNone/>
              <a:defRPr/>
            </a:pPr>
            <a:r>
              <a:rPr lang="en-US" dirty="0"/>
              <a:t> </a:t>
            </a:r>
            <a:r>
              <a:rPr lang="en-US" dirty="0" smtClean="0"/>
              <a:t>       </a:t>
            </a:r>
            <a:r>
              <a:rPr lang="en-US" dirty="0" smtClean="0">
                <a:solidFill>
                  <a:srgbClr val="FFFF00"/>
                </a:solidFill>
              </a:rPr>
              <a:t>Clarify </a:t>
            </a:r>
            <a:r>
              <a:rPr lang="en-US" dirty="0">
                <a:solidFill>
                  <a:srgbClr val="FFFF00"/>
                </a:solidFill>
              </a:rPr>
              <a:t>how your ideas address the shortcomings of earlier work. Provide adequate and proper citations of related work.</a:t>
            </a:r>
          </a:p>
          <a:p>
            <a:pPr>
              <a:defRPr/>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t>Results and Analysis</a:t>
            </a:r>
            <a:endParaRPr lang="en-US" dirty="0"/>
          </a:p>
        </p:txBody>
      </p:sp>
      <p:sp>
        <p:nvSpPr>
          <p:cNvPr id="3" name="Content Placeholder 2"/>
          <p:cNvSpPr>
            <a:spLocks noGrp="1"/>
          </p:cNvSpPr>
          <p:nvPr>
            <p:ph idx="1"/>
          </p:nvPr>
        </p:nvSpPr>
        <p:spPr>
          <a:xfrm>
            <a:off x="0" y="1600200"/>
            <a:ext cx="8763000" cy="4724400"/>
          </a:xfrm>
        </p:spPr>
        <p:txBody>
          <a:bodyPr>
            <a:normAutofit lnSpcReduction="10000"/>
          </a:bodyPr>
          <a:lstStyle/>
          <a:p>
            <a:pPr lvl="1">
              <a:defRPr/>
            </a:pPr>
            <a:r>
              <a:rPr lang="en-US" sz="2400" dirty="0" smtClean="0"/>
              <a:t>Describe </a:t>
            </a:r>
            <a:r>
              <a:rPr lang="en-US" sz="2400" dirty="0"/>
              <a:t>the specific settings of the </a:t>
            </a:r>
            <a:r>
              <a:rPr lang="en-US" sz="2400" dirty="0" smtClean="0"/>
              <a:t>evaluation </a:t>
            </a:r>
            <a:r>
              <a:rPr lang="en-US" sz="2400" dirty="0"/>
              <a:t>scenarios and outline the experiment(s).</a:t>
            </a:r>
          </a:p>
          <a:p>
            <a:pPr lvl="1">
              <a:defRPr/>
            </a:pPr>
            <a:r>
              <a:rPr lang="en-US" sz="2400" dirty="0"/>
              <a:t>Show the result graphs and explain them very clearly (using self-explanatory graph labeling, graph captions and explanation in the text).</a:t>
            </a:r>
          </a:p>
          <a:p>
            <a:pPr lvl="1">
              <a:defRPr/>
            </a:pPr>
            <a:r>
              <a:rPr lang="en-US" sz="2400" dirty="0"/>
              <a:t>Focus on the main points of the results and start extracting useful observation that may help in drawing conclusions.</a:t>
            </a:r>
          </a:p>
          <a:p>
            <a:pPr lvl="1">
              <a:defRPr/>
            </a:pPr>
            <a:r>
              <a:rPr lang="en-US" sz="2400" dirty="0" smtClean="0"/>
              <a:t>Analyze </a:t>
            </a:r>
            <a:r>
              <a:rPr lang="en-US" sz="2400" dirty="0"/>
              <a:t>these main points, explaining why they </a:t>
            </a:r>
            <a:r>
              <a:rPr lang="en-US" sz="2400" dirty="0" err="1"/>
              <a:t>occured</a:t>
            </a:r>
            <a:r>
              <a:rPr lang="en-US" sz="2400" dirty="0"/>
              <a:t>? was this result expected? (if yes, was it the same reason initially thought or a different one? if no, why not? was the flaw in the initial thinking?)</a:t>
            </a:r>
          </a:p>
          <a:p>
            <a:pPr>
              <a:defRPr/>
            </a:pPr>
            <a:r>
              <a:rPr lang="en-US" b="1" dirty="0">
                <a:solidFill>
                  <a:srgbClr val="FFFF00"/>
                </a:solidFill>
              </a:rPr>
              <a:t>References</a:t>
            </a:r>
            <a:r>
              <a:rPr lang="en-US" dirty="0"/>
              <a:t>: At least 6 references of high quality </a:t>
            </a:r>
            <a:r>
              <a:rPr lang="en-US" dirty="0" smtClean="0"/>
              <a:t>per </a:t>
            </a:r>
            <a:r>
              <a:rPr lang="en-US" dirty="0"/>
              <a:t>project.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ChangeArrowheads="1"/>
          </p:cNvSpPr>
          <p:nvPr/>
        </p:nvSpPr>
        <p:spPr bwMode="auto">
          <a:xfrm>
            <a:off x="914400" y="457200"/>
            <a:ext cx="5943600" cy="584200"/>
          </a:xfrm>
          <a:prstGeom prst="rect">
            <a:avLst/>
          </a:prstGeom>
          <a:noFill/>
          <a:ln w="9525">
            <a:noFill/>
            <a:miter lim="800000"/>
            <a:headEnd/>
            <a:tailEnd/>
          </a:ln>
        </p:spPr>
        <p:txBody>
          <a:bodyPr>
            <a:spAutoFit/>
          </a:bodyPr>
          <a:lstStyle/>
          <a:p>
            <a:pPr marL="342900" indent="-342900"/>
            <a:r>
              <a:rPr lang="en-US">
                <a:solidFill>
                  <a:schemeClr val="tx2"/>
                </a:solidFill>
              </a:rPr>
              <a:t>Writing Research Papers</a:t>
            </a:r>
          </a:p>
        </p:txBody>
      </p:sp>
      <p:pic>
        <p:nvPicPr>
          <p:cNvPr id="27651" name="Picture 2" descr="http://www.michellehenry.fr/boywithresearchpaper.jpg"/>
          <p:cNvPicPr>
            <a:picLocks noChangeAspect="1" noChangeArrowheads="1"/>
          </p:cNvPicPr>
          <p:nvPr/>
        </p:nvPicPr>
        <p:blipFill>
          <a:blip r:embed="rId2"/>
          <a:srcRect/>
          <a:stretch>
            <a:fillRect/>
          </a:stretch>
        </p:blipFill>
        <p:spPr bwMode="auto">
          <a:xfrm>
            <a:off x="1371600" y="1752600"/>
            <a:ext cx="6400800" cy="44958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219200" y="457200"/>
            <a:ext cx="5038725" cy="579438"/>
          </a:xfrm>
          <a:prstGeom prst="rect">
            <a:avLst/>
          </a:prstGeom>
          <a:noFill/>
          <a:ln w="9525">
            <a:noFill/>
            <a:miter lim="800000"/>
            <a:headEnd/>
            <a:tailEnd/>
          </a:ln>
        </p:spPr>
        <p:txBody>
          <a:bodyPr wrap="none">
            <a:spAutoFit/>
          </a:bodyPr>
          <a:lstStyle/>
          <a:p>
            <a:pPr marL="342900" indent="-342900"/>
            <a:r>
              <a:rPr lang="en-US">
                <a:solidFill>
                  <a:schemeClr val="tx2"/>
                </a:solidFill>
              </a:rPr>
              <a:t>Writing Research Papers</a:t>
            </a:r>
          </a:p>
        </p:txBody>
      </p:sp>
      <p:sp>
        <p:nvSpPr>
          <p:cNvPr id="28675" name="Rectangle 5"/>
          <p:cNvSpPr>
            <a:spLocks noChangeArrowheads="1"/>
          </p:cNvSpPr>
          <p:nvPr/>
        </p:nvSpPr>
        <p:spPr bwMode="auto">
          <a:xfrm>
            <a:off x="685800" y="1600200"/>
            <a:ext cx="7010400" cy="3524250"/>
          </a:xfrm>
          <a:prstGeom prst="rect">
            <a:avLst/>
          </a:prstGeom>
          <a:noFill/>
          <a:ln w="9525">
            <a:noFill/>
            <a:miter lim="800000"/>
            <a:headEnd/>
            <a:tailEnd/>
          </a:ln>
        </p:spPr>
        <p:txBody>
          <a:bodyPr>
            <a:spAutoFit/>
          </a:bodyPr>
          <a:lstStyle/>
          <a:p>
            <a:pPr marL="342900" indent="-342900"/>
            <a:r>
              <a:rPr lang="en-US" sz="2400">
                <a:solidFill>
                  <a:schemeClr val="tx2"/>
                </a:solidFill>
              </a:rPr>
              <a:t>Question</a:t>
            </a:r>
            <a:r>
              <a:rPr lang="en-US" sz="2400"/>
              <a:t>: I know what I want to write.  I’m just having difficulty getting started.  What can I do?</a:t>
            </a:r>
          </a:p>
          <a:p>
            <a:pPr marL="342900" indent="-342900"/>
            <a:endParaRPr lang="en-US" sz="2400">
              <a:solidFill>
                <a:schemeClr val="tx2"/>
              </a:solidFill>
            </a:endParaRPr>
          </a:p>
          <a:p>
            <a:pPr marL="342900" indent="-342900"/>
            <a:r>
              <a:rPr lang="en-US" sz="2400">
                <a:solidFill>
                  <a:schemeClr val="tx2"/>
                </a:solidFill>
              </a:rPr>
              <a:t>Answer: </a:t>
            </a:r>
            <a:r>
              <a:rPr lang="en-US" sz="2400"/>
              <a:t>There is no magic formula to researching and writing papers.  The key to keeping your research and writing pain free is to </a:t>
            </a:r>
            <a:r>
              <a:rPr lang="en-US" sz="2400" b="1"/>
              <a:t>start early</a:t>
            </a:r>
            <a:r>
              <a:rPr lang="en-US" sz="2400"/>
              <a:t> and </a:t>
            </a:r>
            <a:r>
              <a:rPr lang="en-US" sz="2400" b="1"/>
              <a:t>get organized.</a:t>
            </a:r>
            <a:r>
              <a:rPr lang="en-US" sz="2400"/>
              <a:t>  The following is a simple plan for writing research papers.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defRPr/>
            </a:pPr>
            <a:r>
              <a:rPr lang="en-US" smtClean="0"/>
              <a:t>Type of Article: Original Articles</a:t>
            </a:r>
          </a:p>
        </p:txBody>
      </p:sp>
      <p:sp>
        <p:nvSpPr>
          <p:cNvPr id="21507" name="Rectangle 3"/>
          <p:cNvSpPr>
            <a:spLocks noGrp="1" noChangeArrowheads="1"/>
          </p:cNvSpPr>
          <p:nvPr>
            <p:ph type="body" idx="1"/>
          </p:nvPr>
        </p:nvSpPr>
        <p:spPr>
          <a:xfrm>
            <a:off x="558800" y="1600200"/>
            <a:ext cx="8280400" cy="4495800"/>
          </a:xfrm>
        </p:spPr>
        <p:txBody>
          <a:bodyPr/>
          <a:lstStyle/>
          <a:p>
            <a:pPr>
              <a:lnSpc>
                <a:spcPct val="90000"/>
              </a:lnSpc>
            </a:pPr>
            <a:r>
              <a:rPr lang="en-US" sz="3200" smtClean="0">
                <a:solidFill>
                  <a:srgbClr val="FF0000"/>
                </a:solidFill>
              </a:rPr>
              <a:t>Original Research Article</a:t>
            </a:r>
          </a:p>
          <a:p>
            <a:pPr lvl="1">
              <a:lnSpc>
                <a:spcPct val="90000"/>
              </a:lnSpc>
            </a:pPr>
            <a:r>
              <a:rPr lang="en-US" sz="2800" smtClean="0"/>
              <a:t>Most common, report of original research</a:t>
            </a:r>
          </a:p>
          <a:p>
            <a:pPr lvl="1">
              <a:lnSpc>
                <a:spcPct val="90000"/>
              </a:lnSpc>
            </a:pPr>
            <a:r>
              <a:rPr lang="en-US" sz="2800" smtClean="0"/>
              <a:t>Full-length article</a:t>
            </a:r>
          </a:p>
          <a:p>
            <a:pPr lvl="1">
              <a:lnSpc>
                <a:spcPct val="90000"/>
              </a:lnSpc>
            </a:pPr>
            <a:r>
              <a:rPr lang="en-US" sz="2800" smtClean="0"/>
              <a:t>Fully peer-reviewed</a:t>
            </a:r>
          </a:p>
          <a:p>
            <a:pPr>
              <a:lnSpc>
                <a:spcPct val="90000"/>
              </a:lnSpc>
            </a:pPr>
            <a:r>
              <a:rPr lang="en-US" sz="3200" smtClean="0">
                <a:solidFill>
                  <a:srgbClr val="FF0000"/>
                </a:solidFill>
              </a:rPr>
              <a:t>Short/Rapid Communication</a:t>
            </a:r>
          </a:p>
          <a:p>
            <a:pPr>
              <a:lnSpc>
                <a:spcPct val="90000"/>
              </a:lnSpc>
            </a:pPr>
            <a:r>
              <a:rPr lang="en-US" sz="3200" smtClean="0">
                <a:solidFill>
                  <a:srgbClr val="FF0000"/>
                </a:solidFill>
              </a:rPr>
              <a:t>Research Letters</a:t>
            </a:r>
          </a:p>
          <a:p>
            <a:pPr lvl="1">
              <a:lnSpc>
                <a:spcPct val="90000"/>
              </a:lnSpc>
            </a:pPr>
            <a:r>
              <a:rPr lang="en-US" sz="2800" smtClean="0"/>
              <a:t>Not all journals accept them</a:t>
            </a:r>
          </a:p>
          <a:p>
            <a:pPr lvl="1">
              <a:lnSpc>
                <a:spcPct val="90000"/>
              </a:lnSpc>
            </a:pPr>
            <a:r>
              <a:rPr lang="en-US" sz="2800" smtClean="0"/>
              <a:t>Small paper of very high relevance</a:t>
            </a:r>
          </a:p>
          <a:p>
            <a:pPr lvl="1">
              <a:lnSpc>
                <a:spcPct val="90000"/>
              </a:lnSpc>
            </a:pPr>
            <a:r>
              <a:rPr lang="en-US" sz="2800" smtClean="0"/>
              <a:t>Fully peer-reviewed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507">
                                            <p:txEl>
                                              <p:pRg st="1" end="1"/>
                                            </p:txEl>
                                          </p:spTgt>
                                        </p:tgtEl>
                                        <p:attrNameLst>
                                          <p:attrName>style.visibility</p:attrName>
                                        </p:attrNameLst>
                                      </p:cBhvr>
                                      <p:to>
                                        <p:strVal val="visible"/>
                                      </p:to>
                                    </p:set>
                                    <p:animEffect transition="in" filter="wipe(left)">
                                      <p:cBhvr>
                                        <p:cTn id="10" dur="500"/>
                                        <p:tgtEl>
                                          <p:spTgt spid="2150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Effect transition="in" filter="wipe(left)">
                                      <p:cBhvr>
                                        <p:cTn id="13" dur="500"/>
                                        <p:tgtEl>
                                          <p:spTgt spid="2150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1507">
                                            <p:txEl>
                                              <p:pRg st="3" end="3"/>
                                            </p:txEl>
                                          </p:spTgt>
                                        </p:tgtEl>
                                        <p:attrNameLst>
                                          <p:attrName>style.visibility</p:attrName>
                                        </p:attrNameLst>
                                      </p:cBhvr>
                                      <p:to>
                                        <p:strVal val="visible"/>
                                      </p:to>
                                    </p:set>
                                    <p:animEffect transition="in" filter="wipe(left)">
                                      <p:cBhvr>
                                        <p:cTn id="16" dur="500"/>
                                        <p:tgtEl>
                                          <p:spTgt spid="2150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1507">
                                            <p:txEl>
                                              <p:pRg st="4" end="4"/>
                                            </p:txEl>
                                          </p:spTgt>
                                        </p:tgtEl>
                                        <p:attrNameLst>
                                          <p:attrName>style.visibility</p:attrName>
                                        </p:attrNameLst>
                                      </p:cBhvr>
                                      <p:to>
                                        <p:strVal val="visible"/>
                                      </p:to>
                                    </p:set>
                                    <p:animEffect transition="in" filter="wipe(left)">
                                      <p:cBhvr>
                                        <p:cTn id="21" dur="500"/>
                                        <p:tgtEl>
                                          <p:spTgt spid="2150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1507">
                                            <p:txEl>
                                              <p:pRg st="5" end="5"/>
                                            </p:txEl>
                                          </p:spTgt>
                                        </p:tgtEl>
                                        <p:attrNameLst>
                                          <p:attrName>style.visibility</p:attrName>
                                        </p:attrNameLst>
                                      </p:cBhvr>
                                      <p:to>
                                        <p:strVal val="visible"/>
                                      </p:to>
                                    </p:set>
                                    <p:animEffect transition="in" filter="wipe(left)">
                                      <p:cBhvr>
                                        <p:cTn id="26" dur="500"/>
                                        <p:tgtEl>
                                          <p:spTgt spid="21507">
                                            <p:txEl>
                                              <p:pRg st="5" end="5"/>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1507">
                                            <p:txEl>
                                              <p:pRg st="6" end="6"/>
                                            </p:txEl>
                                          </p:spTgt>
                                        </p:tgtEl>
                                        <p:attrNameLst>
                                          <p:attrName>style.visibility</p:attrName>
                                        </p:attrNameLst>
                                      </p:cBhvr>
                                      <p:to>
                                        <p:strVal val="visible"/>
                                      </p:to>
                                    </p:set>
                                    <p:animEffect transition="in" filter="wipe(left)">
                                      <p:cBhvr>
                                        <p:cTn id="29" dur="500"/>
                                        <p:tgtEl>
                                          <p:spTgt spid="21507">
                                            <p:txEl>
                                              <p:pRg st="6" end="6"/>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1507">
                                            <p:txEl>
                                              <p:pRg st="7" end="7"/>
                                            </p:txEl>
                                          </p:spTgt>
                                        </p:tgtEl>
                                        <p:attrNameLst>
                                          <p:attrName>style.visibility</p:attrName>
                                        </p:attrNameLst>
                                      </p:cBhvr>
                                      <p:to>
                                        <p:strVal val="visible"/>
                                      </p:to>
                                    </p:set>
                                    <p:animEffect transition="in" filter="wipe(left)">
                                      <p:cBhvr>
                                        <p:cTn id="32" dur="500"/>
                                        <p:tgtEl>
                                          <p:spTgt spid="21507">
                                            <p:txEl>
                                              <p:pRg st="7" end="7"/>
                                            </p:tx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1507">
                                            <p:txEl>
                                              <p:pRg st="8" end="8"/>
                                            </p:txEl>
                                          </p:spTgt>
                                        </p:tgtEl>
                                        <p:attrNameLst>
                                          <p:attrName>style.visibility</p:attrName>
                                        </p:attrNameLst>
                                      </p:cBhvr>
                                      <p:to>
                                        <p:strVal val="visible"/>
                                      </p:to>
                                    </p:set>
                                    <p:animEffect transition="in" filter="wipe(left)">
                                      <p:cBhvr>
                                        <p:cTn id="35" dur="500"/>
                                        <p:tgtEl>
                                          <p:spTgt spid="2150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a:defRPr/>
            </a:pPr>
            <a:r>
              <a:rPr lang="en-US"/>
              <a:t> Plan for a Research Paper</a:t>
            </a:r>
          </a:p>
        </p:txBody>
      </p:sp>
      <p:sp>
        <p:nvSpPr>
          <p:cNvPr id="152579" name="Rectangle 3"/>
          <p:cNvSpPr>
            <a:spLocks noGrp="1" noChangeArrowheads="1"/>
          </p:cNvSpPr>
          <p:nvPr>
            <p:ph idx="1"/>
          </p:nvPr>
        </p:nvSpPr>
        <p:spPr/>
        <p:txBody>
          <a:bodyPr/>
          <a:lstStyle/>
          <a:p>
            <a:r>
              <a:rPr lang="en-US" sz="3200" smtClean="0"/>
              <a:t>How do I know that I have enough data for a manuscript?</a:t>
            </a:r>
          </a:p>
          <a:p>
            <a:r>
              <a:rPr lang="en-US" sz="3200" smtClean="0"/>
              <a:t>How do my data advance knowledge?</a:t>
            </a:r>
          </a:p>
          <a:p>
            <a:r>
              <a:rPr lang="en-US" sz="3200" smtClean="0"/>
              <a:t>What if my data are against my original hypothesis?</a:t>
            </a:r>
          </a:p>
          <a:p>
            <a:r>
              <a:rPr lang="en-US" sz="3200" smtClean="0"/>
              <a:t>Which audience do I want to target?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animEffect transition="in" filter="wipe(left)">
                                      <p:cBhvr>
                                        <p:cTn id="7" dur="500"/>
                                        <p:tgtEl>
                                          <p:spTgt spid="152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2579">
                                            <p:txEl>
                                              <p:pRg st="1" end="1"/>
                                            </p:txEl>
                                          </p:spTgt>
                                        </p:tgtEl>
                                        <p:attrNameLst>
                                          <p:attrName>style.visibility</p:attrName>
                                        </p:attrNameLst>
                                      </p:cBhvr>
                                      <p:to>
                                        <p:strVal val="visible"/>
                                      </p:to>
                                    </p:set>
                                    <p:animEffect transition="in" filter="wipe(left)">
                                      <p:cBhvr>
                                        <p:cTn id="12" dur="500"/>
                                        <p:tgtEl>
                                          <p:spTgt spid="152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2579">
                                            <p:txEl>
                                              <p:pRg st="2" end="2"/>
                                            </p:txEl>
                                          </p:spTgt>
                                        </p:tgtEl>
                                        <p:attrNameLst>
                                          <p:attrName>style.visibility</p:attrName>
                                        </p:attrNameLst>
                                      </p:cBhvr>
                                      <p:to>
                                        <p:strVal val="visible"/>
                                      </p:to>
                                    </p:set>
                                    <p:animEffect transition="in" filter="wipe(left)">
                                      <p:cBhvr>
                                        <p:cTn id="17" dur="500"/>
                                        <p:tgtEl>
                                          <p:spTgt spid="1525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2579">
                                            <p:txEl>
                                              <p:pRg st="3" end="3"/>
                                            </p:txEl>
                                          </p:spTgt>
                                        </p:tgtEl>
                                        <p:attrNameLst>
                                          <p:attrName>style.visibility</p:attrName>
                                        </p:attrNameLst>
                                      </p:cBhvr>
                                      <p:to>
                                        <p:strVal val="visible"/>
                                      </p:to>
                                    </p:set>
                                    <p:animEffect transition="in" filter="wipe(left)">
                                      <p:cBhvr>
                                        <p:cTn id="22" dur="500"/>
                                        <p:tgtEl>
                                          <p:spTgt spid="152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normAutofit fontScale="90000"/>
          </a:bodyPr>
          <a:lstStyle/>
          <a:p>
            <a:pPr>
              <a:defRPr/>
            </a:pPr>
            <a:r>
              <a:rPr lang="en-US"/>
              <a:t>How do I know that I have enough data for a manuscript?</a:t>
            </a:r>
          </a:p>
        </p:txBody>
      </p:sp>
      <p:sp>
        <p:nvSpPr>
          <p:cNvPr id="153603" name="Rectangle 3"/>
          <p:cNvSpPr>
            <a:spLocks noGrp="1" noChangeArrowheads="1"/>
          </p:cNvSpPr>
          <p:nvPr>
            <p:ph idx="1"/>
          </p:nvPr>
        </p:nvSpPr>
        <p:spPr/>
        <p:txBody>
          <a:bodyPr/>
          <a:lstStyle/>
          <a:p>
            <a:r>
              <a:rPr lang="en-US" sz="3200" smtClean="0"/>
              <a:t>Do the results tell a complete story?</a:t>
            </a:r>
          </a:p>
          <a:p>
            <a:r>
              <a:rPr lang="en-US" sz="3200" smtClean="0"/>
              <a:t>Do I have all the supporting data?</a:t>
            </a:r>
          </a:p>
          <a:p>
            <a:r>
              <a:rPr lang="en-US" sz="3200" smtClean="0"/>
              <a:t>Do I have all the appropriate controls?</a:t>
            </a:r>
          </a:p>
          <a:p>
            <a:r>
              <a:rPr lang="en-US" sz="3200" i="1" smtClean="0"/>
              <a:t>Go beyond the “minimal publishable unit”</a:t>
            </a:r>
          </a:p>
          <a:p>
            <a:r>
              <a:rPr lang="en-US" sz="3200" i="1" smtClean="0"/>
              <a:t>One high quality paper in high profile journal has more impact of a few lower quality papers</a:t>
            </a:r>
            <a:endParaRPr lang="en-US" sz="32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3603">
                                            <p:txEl>
                                              <p:pRg st="0" end="0"/>
                                            </p:txEl>
                                          </p:spTgt>
                                        </p:tgtEl>
                                        <p:attrNameLst>
                                          <p:attrName>style.visibility</p:attrName>
                                        </p:attrNameLst>
                                      </p:cBhvr>
                                      <p:to>
                                        <p:strVal val="visible"/>
                                      </p:to>
                                    </p:set>
                                    <p:animEffect transition="in" filter="wipe(left)">
                                      <p:cBhvr>
                                        <p:cTn id="7" dur="500"/>
                                        <p:tgtEl>
                                          <p:spTgt spid="153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3603">
                                            <p:txEl>
                                              <p:pRg st="1" end="1"/>
                                            </p:txEl>
                                          </p:spTgt>
                                        </p:tgtEl>
                                        <p:attrNameLst>
                                          <p:attrName>style.visibility</p:attrName>
                                        </p:attrNameLst>
                                      </p:cBhvr>
                                      <p:to>
                                        <p:strVal val="visible"/>
                                      </p:to>
                                    </p:set>
                                    <p:animEffect transition="in" filter="wipe(left)">
                                      <p:cBhvr>
                                        <p:cTn id="12" dur="500"/>
                                        <p:tgtEl>
                                          <p:spTgt spid="1536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3603">
                                            <p:txEl>
                                              <p:pRg st="2" end="2"/>
                                            </p:txEl>
                                          </p:spTgt>
                                        </p:tgtEl>
                                        <p:attrNameLst>
                                          <p:attrName>style.visibility</p:attrName>
                                        </p:attrNameLst>
                                      </p:cBhvr>
                                      <p:to>
                                        <p:strVal val="visible"/>
                                      </p:to>
                                    </p:set>
                                    <p:animEffect transition="in" filter="wipe(left)">
                                      <p:cBhvr>
                                        <p:cTn id="17" dur="500"/>
                                        <p:tgtEl>
                                          <p:spTgt spid="1536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3603">
                                            <p:txEl>
                                              <p:pRg st="3" end="3"/>
                                            </p:txEl>
                                          </p:spTgt>
                                        </p:tgtEl>
                                        <p:attrNameLst>
                                          <p:attrName>style.visibility</p:attrName>
                                        </p:attrNameLst>
                                      </p:cBhvr>
                                      <p:to>
                                        <p:strVal val="visible"/>
                                      </p:to>
                                    </p:set>
                                    <p:animEffect transition="in" filter="wipe(left)">
                                      <p:cBhvr>
                                        <p:cTn id="22" dur="500"/>
                                        <p:tgtEl>
                                          <p:spTgt spid="15360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3603">
                                            <p:txEl>
                                              <p:pRg st="4" end="4"/>
                                            </p:txEl>
                                          </p:spTgt>
                                        </p:tgtEl>
                                        <p:attrNameLst>
                                          <p:attrName>style.visibility</p:attrName>
                                        </p:attrNameLst>
                                      </p:cBhvr>
                                      <p:to>
                                        <p:strVal val="visible"/>
                                      </p:to>
                                    </p:set>
                                    <p:animEffect transition="in" filter="wipe(left)">
                                      <p:cBhvr>
                                        <p:cTn id="27" dur="500"/>
                                        <p:tgtEl>
                                          <p:spTgt spid="153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normAutofit/>
          </a:bodyPr>
          <a:lstStyle/>
          <a:p>
            <a:pPr>
              <a:defRPr/>
            </a:pPr>
            <a:r>
              <a:rPr lang="en-US"/>
              <a:t>How Do My Data Advance Knowledge	?</a:t>
            </a:r>
          </a:p>
        </p:txBody>
      </p:sp>
      <p:sp>
        <p:nvSpPr>
          <p:cNvPr id="154627" name="Rectangle 3"/>
          <p:cNvSpPr>
            <a:spLocks noGrp="1" noChangeArrowheads="1"/>
          </p:cNvSpPr>
          <p:nvPr>
            <p:ph idx="1"/>
          </p:nvPr>
        </p:nvSpPr>
        <p:spPr/>
        <p:txBody>
          <a:bodyPr/>
          <a:lstStyle/>
          <a:p>
            <a:pPr>
              <a:lnSpc>
                <a:spcPct val="90000"/>
              </a:lnSpc>
            </a:pPr>
            <a:r>
              <a:rPr lang="en-US" sz="3200" smtClean="0"/>
              <a:t>Do my data:</a:t>
            </a:r>
          </a:p>
          <a:p>
            <a:pPr lvl="1">
              <a:lnSpc>
                <a:spcPct val="90000"/>
              </a:lnSpc>
            </a:pPr>
            <a:r>
              <a:rPr lang="en-US" sz="2800" smtClean="0"/>
              <a:t>Identify a new biologic mechanism?</a:t>
            </a:r>
          </a:p>
          <a:p>
            <a:pPr lvl="1">
              <a:lnSpc>
                <a:spcPct val="90000"/>
              </a:lnSpc>
            </a:pPr>
            <a:r>
              <a:rPr lang="en-US" sz="2800" smtClean="0"/>
              <a:t>Describe a new biologic model?</a:t>
            </a:r>
          </a:p>
          <a:p>
            <a:pPr lvl="1">
              <a:lnSpc>
                <a:spcPct val="90000"/>
              </a:lnSpc>
            </a:pPr>
            <a:r>
              <a:rPr lang="en-US" sz="2800" smtClean="0"/>
              <a:t>Discover a new function of a gene/protein?</a:t>
            </a:r>
          </a:p>
          <a:p>
            <a:pPr lvl="1">
              <a:lnSpc>
                <a:spcPct val="90000"/>
              </a:lnSpc>
            </a:pPr>
            <a:r>
              <a:rPr lang="en-US" sz="2800" smtClean="0"/>
              <a:t>Define new mechanism of disease?</a:t>
            </a:r>
          </a:p>
          <a:p>
            <a:pPr lvl="1">
              <a:lnSpc>
                <a:spcPct val="90000"/>
              </a:lnSpc>
            </a:pPr>
            <a:r>
              <a:rPr lang="en-US" sz="2800" smtClean="0"/>
              <a:t>Identify a new approach to treatment?</a:t>
            </a:r>
          </a:p>
          <a:p>
            <a:pPr lvl="1">
              <a:lnSpc>
                <a:spcPct val="90000"/>
              </a:lnSpc>
            </a:pPr>
            <a:r>
              <a:rPr lang="en-US" sz="2800" i="1" smtClean="0"/>
              <a:t>Challenge current dogmas? </a:t>
            </a:r>
          </a:p>
          <a:p>
            <a:pPr>
              <a:lnSpc>
                <a:spcPct val="90000"/>
              </a:lnSpc>
            </a:pPr>
            <a:r>
              <a:rPr lang="en-US" sz="3200" i="1" smtClean="0"/>
              <a:t>Lack of novelty is the leading reason for most rejection decisions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4627">
                                            <p:txEl>
                                              <p:pRg st="0" end="0"/>
                                            </p:txEl>
                                          </p:spTgt>
                                        </p:tgtEl>
                                        <p:attrNameLst>
                                          <p:attrName>style.visibility</p:attrName>
                                        </p:attrNameLst>
                                      </p:cBhvr>
                                      <p:to>
                                        <p:strVal val="visible"/>
                                      </p:to>
                                    </p:set>
                                    <p:animEffect transition="in" filter="wipe(left)">
                                      <p:cBhvr>
                                        <p:cTn id="7" dur="500"/>
                                        <p:tgtEl>
                                          <p:spTgt spid="154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4627">
                                            <p:txEl>
                                              <p:pRg st="1" end="1"/>
                                            </p:txEl>
                                          </p:spTgt>
                                        </p:tgtEl>
                                        <p:attrNameLst>
                                          <p:attrName>style.visibility</p:attrName>
                                        </p:attrNameLst>
                                      </p:cBhvr>
                                      <p:to>
                                        <p:strVal val="visible"/>
                                      </p:to>
                                    </p:set>
                                    <p:animEffect transition="in" filter="wipe(left)">
                                      <p:cBhvr>
                                        <p:cTn id="12" dur="500"/>
                                        <p:tgtEl>
                                          <p:spTgt spid="1546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4627">
                                            <p:txEl>
                                              <p:pRg st="2" end="2"/>
                                            </p:txEl>
                                          </p:spTgt>
                                        </p:tgtEl>
                                        <p:attrNameLst>
                                          <p:attrName>style.visibility</p:attrName>
                                        </p:attrNameLst>
                                      </p:cBhvr>
                                      <p:to>
                                        <p:strVal val="visible"/>
                                      </p:to>
                                    </p:set>
                                    <p:animEffect transition="in" filter="wipe(left)">
                                      <p:cBhvr>
                                        <p:cTn id="17" dur="500"/>
                                        <p:tgtEl>
                                          <p:spTgt spid="1546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4627">
                                            <p:txEl>
                                              <p:pRg st="3" end="3"/>
                                            </p:txEl>
                                          </p:spTgt>
                                        </p:tgtEl>
                                        <p:attrNameLst>
                                          <p:attrName>style.visibility</p:attrName>
                                        </p:attrNameLst>
                                      </p:cBhvr>
                                      <p:to>
                                        <p:strVal val="visible"/>
                                      </p:to>
                                    </p:set>
                                    <p:animEffect transition="in" filter="wipe(left)">
                                      <p:cBhvr>
                                        <p:cTn id="22" dur="500"/>
                                        <p:tgtEl>
                                          <p:spTgt spid="1546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4627">
                                            <p:txEl>
                                              <p:pRg st="4" end="4"/>
                                            </p:txEl>
                                          </p:spTgt>
                                        </p:tgtEl>
                                        <p:attrNameLst>
                                          <p:attrName>style.visibility</p:attrName>
                                        </p:attrNameLst>
                                      </p:cBhvr>
                                      <p:to>
                                        <p:strVal val="visible"/>
                                      </p:to>
                                    </p:set>
                                    <p:animEffect transition="in" filter="wipe(left)">
                                      <p:cBhvr>
                                        <p:cTn id="27" dur="500"/>
                                        <p:tgtEl>
                                          <p:spTgt spid="15462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4627">
                                            <p:txEl>
                                              <p:pRg st="5" end="5"/>
                                            </p:txEl>
                                          </p:spTgt>
                                        </p:tgtEl>
                                        <p:attrNameLst>
                                          <p:attrName>style.visibility</p:attrName>
                                        </p:attrNameLst>
                                      </p:cBhvr>
                                      <p:to>
                                        <p:strVal val="visible"/>
                                      </p:to>
                                    </p:set>
                                    <p:animEffect transition="in" filter="wipe(left)">
                                      <p:cBhvr>
                                        <p:cTn id="32" dur="500"/>
                                        <p:tgtEl>
                                          <p:spTgt spid="15462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4627">
                                            <p:txEl>
                                              <p:pRg st="6" end="6"/>
                                            </p:txEl>
                                          </p:spTgt>
                                        </p:tgtEl>
                                        <p:attrNameLst>
                                          <p:attrName>style.visibility</p:attrName>
                                        </p:attrNameLst>
                                      </p:cBhvr>
                                      <p:to>
                                        <p:strVal val="visible"/>
                                      </p:to>
                                    </p:set>
                                    <p:animEffect transition="in" filter="wipe(left)">
                                      <p:cBhvr>
                                        <p:cTn id="37" dur="500"/>
                                        <p:tgtEl>
                                          <p:spTgt spid="15462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4627">
                                            <p:txEl>
                                              <p:pRg st="7" end="7"/>
                                            </p:txEl>
                                          </p:spTgt>
                                        </p:tgtEl>
                                        <p:attrNameLst>
                                          <p:attrName>style.visibility</p:attrName>
                                        </p:attrNameLst>
                                      </p:cBhvr>
                                      <p:to>
                                        <p:strVal val="visible"/>
                                      </p:to>
                                    </p:set>
                                    <p:animEffect transition="in" filter="wipe(left)">
                                      <p:cBhvr>
                                        <p:cTn id="42" dur="500"/>
                                        <p:tgtEl>
                                          <p:spTgt spid="1546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build="p" bldLvl="2"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normAutofit/>
          </a:bodyPr>
          <a:lstStyle/>
          <a:p>
            <a:pPr>
              <a:defRPr/>
            </a:pPr>
            <a:r>
              <a:rPr lang="en-US"/>
              <a:t>How Do My Data Advance Knowledge	?</a:t>
            </a:r>
          </a:p>
        </p:txBody>
      </p:sp>
      <p:sp>
        <p:nvSpPr>
          <p:cNvPr id="155651" name="Rectangle 3"/>
          <p:cNvSpPr>
            <a:spLocks noGrp="1" noChangeArrowheads="1"/>
          </p:cNvSpPr>
          <p:nvPr>
            <p:ph idx="1"/>
          </p:nvPr>
        </p:nvSpPr>
        <p:spPr>
          <a:xfrm>
            <a:off x="558800" y="1600200"/>
            <a:ext cx="8280400" cy="4495800"/>
          </a:xfrm>
        </p:spPr>
        <p:txBody>
          <a:bodyPr/>
          <a:lstStyle/>
          <a:p>
            <a:r>
              <a:rPr lang="en-US" sz="3200" smtClean="0"/>
              <a:t>Little advance of knowledge when</a:t>
            </a:r>
          </a:p>
          <a:p>
            <a:pPr lvl="1"/>
            <a:r>
              <a:rPr lang="en-US" sz="2800" smtClean="0"/>
              <a:t>Results extend known notions/mechanisms to</a:t>
            </a:r>
          </a:p>
          <a:p>
            <a:pPr lvl="2"/>
            <a:r>
              <a:rPr lang="en-US" smtClean="0"/>
              <a:t>A different cell or tissue system</a:t>
            </a:r>
          </a:p>
          <a:p>
            <a:pPr lvl="2"/>
            <a:r>
              <a:rPr lang="en-US" smtClean="0"/>
              <a:t>A different organism</a:t>
            </a:r>
          </a:p>
          <a:p>
            <a:pPr lvl="2"/>
            <a:r>
              <a:rPr lang="en-US" smtClean="0"/>
              <a:t>A different atmospheric or oceanic phenomena </a:t>
            </a:r>
          </a:p>
          <a:p>
            <a:pPr lvl="1"/>
            <a:r>
              <a:rPr lang="en-US" sz="2800" smtClean="0"/>
              <a:t>Results are confirmatory of previous reports</a:t>
            </a:r>
          </a:p>
          <a:p>
            <a:pPr lvl="2"/>
            <a:r>
              <a:rPr lang="en-US" smtClean="0"/>
              <a:t>Not always accepted for publication</a:t>
            </a:r>
          </a:p>
          <a:p>
            <a:r>
              <a:rPr lang="en-US" sz="3200" i="1" smtClean="0"/>
              <a:t>Research and study the literature in depth!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5651">
                                            <p:txEl>
                                              <p:pRg st="0" end="0"/>
                                            </p:txEl>
                                          </p:spTgt>
                                        </p:tgtEl>
                                        <p:attrNameLst>
                                          <p:attrName>style.visibility</p:attrName>
                                        </p:attrNameLst>
                                      </p:cBhvr>
                                      <p:to>
                                        <p:strVal val="visible"/>
                                      </p:to>
                                    </p:set>
                                    <p:animEffect transition="in" filter="wipe(left)">
                                      <p:cBhvr>
                                        <p:cTn id="7" dur="500"/>
                                        <p:tgtEl>
                                          <p:spTgt spid="155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5651">
                                            <p:txEl>
                                              <p:pRg st="1" end="1"/>
                                            </p:txEl>
                                          </p:spTgt>
                                        </p:tgtEl>
                                        <p:attrNameLst>
                                          <p:attrName>style.visibility</p:attrName>
                                        </p:attrNameLst>
                                      </p:cBhvr>
                                      <p:to>
                                        <p:strVal val="visible"/>
                                      </p:to>
                                    </p:set>
                                    <p:animEffect transition="in" filter="wipe(left)">
                                      <p:cBhvr>
                                        <p:cTn id="12" dur="500"/>
                                        <p:tgtEl>
                                          <p:spTgt spid="155651">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55651">
                                            <p:txEl>
                                              <p:pRg st="2" end="2"/>
                                            </p:txEl>
                                          </p:spTgt>
                                        </p:tgtEl>
                                        <p:attrNameLst>
                                          <p:attrName>style.visibility</p:attrName>
                                        </p:attrNameLst>
                                      </p:cBhvr>
                                      <p:to>
                                        <p:strVal val="visible"/>
                                      </p:to>
                                    </p:set>
                                    <p:animEffect transition="in" filter="wipe(left)">
                                      <p:cBhvr>
                                        <p:cTn id="15" dur="500"/>
                                        <p:tgtEl>
                                          <p:spTgt spid="155651">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55651">
                                            <p:txEl>
                                              <p:pRg st="3" end="3"/>
                                            </p:txEl>
                                          </p:spTgt>
                                        </p:tgtEl>
                                        <p:attrNameLst>
                                          <p:attrName>style.visibility</p:attrName>
                                        </p:attrNameLst>
                                      </p:cBhvr>
                                      <p:to>
                                        <p:strVal val="visible"/>
                                      </p:to>
                                    </p:set>
                                    <p:animEffect transition="in" filter="wipe(left)">
                                      <p:cBhvr>
                                        <p:cTn id="18" dur="500"/>
                                        <p:tgtEl>
                                          <p:spTgt spid="155651">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55651">
                                            <p:txEl>
                                              <p:pRg st="4" end="4"/>
                                            </p:txEl>
                                          </p:spTgt>
                                        </p:tgtEl>
                                        <p:attrNameLst>
                                          <p:attrName>style.visibility</p:attrName>
                                        </p:attrNameLst>
                                      </p:cBhvr>
                                      <p:to>
                                        <p:strVal val="visible"/>
                                      </p:to>
                                    </p:set>
                                    <p:animEffect transition="in" filter="wipe(left)">
                                      <p:cBhvr>
                                        <p:cTn id="21" dur="500"/>
                                        <p:tgtEl>
                                          <p:spTgt spid="155651">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5651">
                                            <p:txEl>
                                              <p:pRg st="5" end="5"/>
                                            </p:txEl>
                                          </p:spTgt>
                                        </p:tgtEl>
                                        <p:attrNameLst>
                                          <p:attrName>style.visibility</p:attrName>
                                        </p:attrNameLst>
                                      </p:cBhvr>
                                      <p:to>
                                        <p:strVal val="visible"/>
                                      </p:to>
                                    </p:set>
                                    <p:animEffect transition="in" filter="wipe(left)">
                                      <p:cBhvr>
                                        <p:cTn id="26" dur="500"/>
                                        <p:tgtEl>
                                          <p:spTgt spid="155651">
                                            <p:txEl>
                                              <p:pRg st="5" end="5"/>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55651">
                                            <p:txEl>
                                              <p:pRg st="6" end="6"/>
                                            </p:txEl>
                                          </p:spTgt>
                                        </p:tgtEl>
                                        <p:attrNameLst>
                                          <p:attrName>style.visibility</p:attrName>
                                        </p:attrNameLst>
                                      </p:cBhvr>
                                      <p:to>
                                        <p:strVal val="visible"/>
                                      </p:to>
                                    </p:set>
                                    <p:animEffect transition="in" filter="wipe(left)">
                                      <p:cBhvr>
                                        <p:cTn id="29" dur="500"/>
                                        <p:tgtEl>
                                          <p:spTgt spid="155651">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55651">
                                            <p:txEl>
                                              <p:pRg st="7" end="7"/>
                                            </p:txEl>
                                          </p:spTgt>
                                        </p:tgtEl>
                                        <p:attrNameLst>
                                          <p:attrName>style.visibility</p:attrName>
                                        </p:attrNameLst>
                                      </p:cBhvr>
                                      <p:to>
                                        <p:strVal val="visible"/>
                                      </p:to>
                                    </p:set>
                                    <p:animEffect transition="in" filter="wipe(left)">
                                      <p:cBhvr>
                                        <p:cTn id="34" dur="500"/>
                                        <p:tgtEl>
                                          <p:spTgt spid="15565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1" grpId="0" build="p" bldLvl="2"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normAutofit fontScale="90000"/>
          </a:bodyPr>
          <a:lstStyle/>
          <a:p>
            <a:pPr>
              <a:defRPr/>
            </a:pPr>
            <a:r>
              <a:rPr lang="en-US"/>
              <a:t>What if My Results Are Against My Original Hypothesis?</a:t>
            </a:r>
          </a:p>
        </p:txBody>
      </p:sp>
      <p:sp>
        <p:nvSpPr>
          <p:cNvPr id="156675" name="Rectangle 3"/>
          <p:cNvSpPr>
            <a:spLocks noGrp="1" noChangeArrowheads="1"/>
          </p:cNvSpPr>
          <p:nvPr>
            <p:ph idx="1"/>
          </p:nvPr>
        </p:nvSpPr>
        <p:spPr>
          <a:xfrm>
            <a:off x="558800" y="1600200"/>
            <a:ext cx="8280400" cy="4495800"/>
          </a:xfrm>
        </p:spPr>
        <p:txBody>
          <a:bodyPr/>
          <a:lstStyle/>
          <a:p>
            <a:r>
              <a:rPr lang="en-US" sz="3200" smtClean="0"/>
              <a:t>Hypotheses may be disproved</a:t>
            </a:r>
          </a:p>
          <a:p>
            <a:r>
              <a:rPr lang="en-US" sz="3200" smtClean="0"/>
              <a:t>Strength of paper is based on solidity of data, not on a priori assumptions</a:t>
            </a:r>
          </a:p>
          <a:p>
            <a:r>
              <a:rPr lang="en-US" sz="3200" smtClean="0"/>
              <a:t>Interpret data as they are</a:t>
            </a:r>
          </a:p>
          <a:p>
            <a:pPr lvl="1"/>
            <a:r>
              <a:rPr lang="en-US" sz="2800" smtClean="0"/>
              <a:t>Most innovative observations are unexpected</a:t>
            </a:r>
          </a:p>
          <a:p>
            <a:pPr lvl="1"/>
            <a:r>
              <a:rPr lang="en-US" sz="2800" smtClean="0"/>
              <a:t>Articles do not always follow chronological order of experiments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6675">
                                            <p:txEl>
                                              <p:pRg st="0" end="0"/>
                                            </p:txEl>
                                          </p:spTgt>
                                        </p:tgtEl>
                                        <p:attrNameLst>
                                          <p:attrName>style.visibility</p:attrName>
                                        </p:attrNameLst>
                                      </p:cBhvr>
                                      <p:to>
                                        <p:strVal val="visible"/>
                                      </p:to>
                                    </p:set>
                                    <p:animEffect transition="in" filter="wipe(left)">
                                      <p:cBhvr>
                                        <p:cTn id="7" dur="500"/>
                                        <p:tgtEl>
                                          <p:spTgt spid="156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6675">
                                            <p:txEl>
                                              <p:pRg st="1" end="1"/>
                                            </p:txEl>
                                          </p:spTgt>
                                        </p:tgtEl>
                                        <p:attrNameLst>
                                          <p:attrName>style.visibility</p:attrName>
                                        </p:attrNameLst>
                                      </p:cBhvr>
                                      <p:to>
                                        <p:strVal val="visible"/>
                                      </p:to>
                                    </p:set>
                                    <p:animEffect transition="in" filter="wipe(left)">
                                      <p:cBhvr>
                                        <p:cTn id="12" dur="500"/>
                                        <p:tgtEl>
                                          <p:spTgt spid="1566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6675">
                                            <p:txEl>
                                              <p:pRg st="2" end="2"/>
                                            </p:txEl>
                                          </p:spTgt>
                                        </p:tgtEl>
                                        <p:attrNameLst>
                                          <p:attrName>style.visibility</p:attrName>
                                        </p:attrNameLst>
                                      </p:cBhvr>
                                      <p:to>
                                        <p:strVal val="visible"/>
                                      </p:to>
                                    </p:set>
                                    <p:animEffect transition="in" filter="wipe(left)">
                                      <p:cBhvr>
                                        <p:cTn id="17" dur="500"/>
                                        <p:tgtEl>
                                          <p:spTgt spid="1566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6675">
                                            <p:txEl>
                                              <p:pRg st="3" end="3"/>
                                            </p:txEl>
                                          </p:spTgt>
                                        </p:tgtEl>
                                        <p:attrNameLst>
                                          <p:attrName>style.visibility</p:attrName>
                                        </p:attrNameLst>
                                      </p:cBhvr>
                                      <p:to>
                                        <p:strVal val="visible"/>
                                      </p:to>
                                    </p:set>
                                    <p:animEffect transition="in" filter="wipe(left)">
                                      <p:cBhvr>
                                        <p:cTn id="22" dur="500"/>
                                        <p:tgtEl>
                                          <p:spTgt spid="1566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6675">
                                            <p:txEl>
                                              <p:pRg st="4" end="4"/>
                                            </p:txEl>
                                          </p:spTgt>
                                        </p:tgtEl>
                                        <p:attrNameLst>
                                          <p:attrName>style.visibility</p:attrName>
                                        </p:attrNameLst>
                                      </p:cBhvr>
                                      <p:to>
                                        <p:strVal val="visible"/>
                                      </p:to>
                                    </p:set>
                                    <p:animEffect transition="in" filter="wipe(left)">
                                      <p:cBhvr>
                                        <p:cTn id="27" dur="500"/>
                                        <p:tgtEl>
                                          <p:spTgt spid="1566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5" grpId="0" build="p" bldLvl="2"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normAutofit/>
          </a:bodyPr>
          <a:lstStyle/>
          <a:p>
            <a:pPr>
              <a:defRPr/>
            </a:pPr>
            <a:r>
              <a:rPr lang="en-US"/>
              <a:t>Which Audience Should I Target?</a:t>
            </a:r>
          </a:p>
        </p:txBody>
      </p:sp>
      <p:sp>
        <p:nvSpPr>
          <p:cNvPr id="157699" name="Rectangle 3"/>
          <p:cNvSpPr>
            <a:spLocks noGrp="1" noChangeArrowheads="1"/>
          </p:cNvSpPr>
          <p:nvPr>
            <p:ph idx="1"/>
          </p:nvPr>
        </p:nvSpPr>
        <p:spPr>
          <a:xfrm>
            <a:off x="558800" y="1600200"/>
            <a:ext cx="8280400" cy="4495800"/>
          </a:xfrm>
        </p:spPr>
        <p:txBody>
          <a:bodyPr/>
          <a:lstStyle/>
          <a:p>
            <a:r>
              <a:rPr lang="en-US" sz="3200" smtClean="0"/>
              <a:t>Write for an audience, not for yourself</a:t>
            </a:r>
          </a:p>
          <a:p>
            <a:r>
              <a:rPr lang="en-US" sz="3200" smtClean="0"/>
              <a:t>Consider who would be most interested in your new data</a:t>
            </a:r>
          </a:p>
          <a:p>
            <a:pPr lvl="1"/>
            <a:r>
              <a:rPr lang="en-US" sz="2800" smtClean="0"/>
              <a:t>Unexpected results may take you into a new field/research area</a:t>
            </a:r>
          </a:p>
          <a:p>
            <a:r>
              <a:rPr lang="en-US" sz="3200" smtClean="0"/>
              <a:t>Critical considerations</a:t>
            </a:r>
          </a:p>
          <a:p>
            <a:pPr lvl="1"/>
            <a:r>
              <a:rPr lang="en-US" sz="2800" smtClean="0"/>
              <a:t>General audience vs. specialty areas</a:t>
            </a:r>
          </a:p>
          <a:p>
            <a:pPr lvl="1"/>
            <a:r>
              <a:rPr lang="en-US" sz="2800" smtClean="0"/>
              <a:t>Journal rating and likelihood of success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7699">
                                            <p:txEl>
                                              <p:pRg st="0" end="0"/>
                                            </p:txEl>
                                          </p:spTgt>
                                        </p:tgtEl>
                                        <p:attrNameLst>
                                          <p:attrName>style.visibility</p:attrName>
                                        </p:attrNameLst>
                                      </p:cBhvr>
                                      <p:to>
                                        <p:strVal val="visible"/>
                                      </p:to>
                                    </p:set>
                                    <p:animEffect transition="in" filter="wipe(left)">
                                      <p:cBhvr>
                                        <p:cTn id="7" dur="500"/>
                                        <p:tgtEl>
                                          <p:spTgt spid="157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7699">
                                            <p:txEl>
                                              <p:pRg st="1" end="1"/>
                                            </p:txEl>
                                          </p:spTgt>
                                        </p:tgtEl>
                                        <p:attrNameLst>
                                          <p:attrName>style.visibility</p:attrName>
                                        </p:attrNameLst>
                                      </p:cBhvr>
                                      <p:to>
                                        <p:strVal val="visible"/>
                                      </p:to>
                                    </p:set>
                                    <p:animEffect transition="in" filter="wipe(left)">
                                      <p:cBhvr>
                                        <p:cTn id="12" dur="500"/>
                                        <p:tgtEl>
                                          <p:spTgt spid="157699">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57699">
                                            <p:txEl>
                                              <p:pRg st="2" end="2"/>
                                            </p:txEl>
                                          </p:spTgt>
                                        </p:tgtEl>
                                        <p:attrNameLst>
                                          <p:attrName>style.visibility</p:attrName>
                                        </p:attrNameLst>
                                      </p:cBhvr>
                                      <p:to>
                                        <p:strVal val="visible"/>
                                      </p:to>
                                    </p:set>
                                    <p:animEffect transition="in" filter="wipe(left)">
                                      <p:cBhvr>
                                        <p:cTn id="15" dur="500"/>
                                        <p:tgtEl>
                                          <p:spTgt spid="15769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57699">
                                            <p:txEl>
                                              <p:pRg st="3" end="3"/>
                                            </p:txEl>
                                          </p:spTgt>
                                        </p:tgtEl>
                                        <p:attrNameLst>
                                          <p:attrName>style.visibility</p:attrName>
                                        </p:attrNameLst>
                                      </p:cBhvr>
                                      <p:to>
                                        <p:strVal val="visible"/>
                                      </p:to>
                                    </p:set>
                                    <p:animEffect transition="in" filter="wipe(left)">
                                      <p:cBhvr>
                                        <p:cTn id="20" dur="500"/>
                                        <p:tgtEl>
                                          <p:spTgt spid="157699">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57699">
                                            <p:txEl>
                                              <p:pRg st="4" end="4"/>
                                            </p:txEl>
                                          </p:spTgt>
                                        </p:tgtEl>
                                        <p:attrNameLst>
                                          <p:attrName>style.visibility</p:attrName>
                                        </p:attrNameLst>
                                      </p:cBhvr>
                                      <p:to>
                                        <p:strVal val="visible"/>
                                      </p:to>
                                    </p:set>
                                    <p:animEffect transition="in" filter="wipe(left)">
                                      <p:cBhvr>
                                        <p:cTn id="23" dur="500"/>
                                        <p:tgtEl>
                                          <p:spTgt spid="157699">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57699">
                                            <p:txEl>
                                              <p:pRg st="5" end="5"/>
                                            </p:txEl>
                                          </p:spTgt>
                                        </p:tgtEl>
                                        <p:attrNameLst>
                                          <p:attrName>style.visibility</p:attrName>
                                        </p:attrNameLst>
                                      </p:cBhvr>
                                      <p:to>
                                        <p:strVal val="visible"/>
                                      </p:to>
                                    </p:set>
                                    <p:animEffect transition="in" filter="wipe(left)">
                                      <p:cBhvr>
                                        <p:cTn id="26" dur="500"/>
                                        <p:tgtEl>
                                          <p:spTgt spid="1576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defRPr/>
            </a:pPr>
            <a:r>
              <a:rPr lang="en-US"/>
              <a:t>How to begin?</a:t>
            </a:r>
          </a:p>
        </p:txBody>
      </p:sp>
      <p:sp>
        <p:nvSpPr>
          <p:cNvPr id="25603" name="Rectangle 3"/>
          <p:cNvSpPr>
            <a:spLocks noGrp="1" noChangeArrowheads="1"/>
          </p:cNvSpPr>
          <p:nvPr>
            <p:ph idx="1"/>
          </p:nvPr>
        </p:nvSpPr>
        <p:spPr>
          <a:xfrm>
            <a:off x="558800" y="1600200"/>
            <a:ext cx="7975600" cy="4876800"/>
          </a:xfrm>
        </p:spPr>
        <p:txBody>
          <a:bodyPr/>
          <a:lstStyle/>
          <a:p>
            <a:r>
              <a:rPr lang="en-US" smtClean="0">
                <a:solidFill>
                  <a:schemeClr val="tx2"/>
                </a:solidFill>
              </a:rPr>
              <a:t>Write the Results section first</a:t>
            </a:r>
          </a:p>
          <a:p>
            <a:endParaRPr lang="en-US" smtClean="0">
              <a:solidFill>
                <a:schemeClr val="tx2"/>
              </a:solidFill>
            </a:endParaRPr>
          </a:p>
          <a:p>
            <a:pPr lvl="1"/>
            <a:r>
              <a:rPr lang="en-US" smtClean="0"/>
              <a:t>Number the figures and tables</a:t>
            </a:r>
          </a:p>
          <a:p>
            <a:pPr lvl="1"/>
            <a:r>
              <a:rPr lang="en-US" smtClean="0"/>
              <a:t>Write an outline, then a narrative of the results following a logical thread</a:t>
            </a:r>
          </a:p>
          <a:p>
            <a:pPr lvl="1"/>
            <a:endParaRPr lang="en-US" sz="2400" smtClean="0"/>
          </a:p>
          <a:p>
            <a:r>
              <a:rPr lang="en-US" sz="2000" smtClean="0"/>
              <a:t>Write the other sections after you are confident with the results</a:t>
            </a:r>
          </a:p>
          <a:p>
            <a:pPr lvl="1"/>
            <a:r>
              <a:rPr lang="en-US" smtClean="0"/>
              <a:t>Methods</a:t>
            </a:r>
          </a:p>
          <a:p>
            <a:pPr lvl="1"/>
            <a:r>
              <a:rPr lang="en-US" smtClean="0"/>
              <a:t>Introduction</a:t>
            </a:r>
          </a:p>
          <a:p>
            <a:pPr lvl="1"/>
            <a:r>
              <a:rPr lang="en-US" smtClean="0"/>
              <a:t>Discussion</a:t>
            </a:r>
          </a:p>
          <a:p>
            <a:pPr lvl="1"/>
            <a:r>
              <a:rPr lang="en-US" smtClean="0"/>
              <a:t>Abstract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wipe(left)">
                                      <p:cBhvr>
                                        <p:cTn id="7" dur="500"/>
                                        <p:tgtEl>
                                          <p:spTgt spid="2560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5603">
                                            <p:txEl>
                                              <p:pRg st="2" end="2"/>
                                            </p:txEl>
                                          </p:spTgt>
                                        </p:tgtEl>
                                        <p:attrNameLst>
                                          <p:attrName>style.visibility</p:attrName>
                                        </p:attrNameLst>
                                      </p:cBhvr>
                                      <p:to>
                                        <p:strVal val="visible"/>
                                      </p:to>
                                    </p:set>
                                    <p:animEffect transition="in" filter="wipe(left)">
                                      <p:cBhvr>
                                        <p:cTn id="10" dur="500"/>
                                        <p:tgtEl>
                                          <p:spTgt spid="25603">
                                            <p:txEl>
                                              <p:pRg st="2" end="2"/>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5603">
                                            <p:txEl>
                                              <p:pRg st="3" end="3"/>
                                            </p:txEl>
                                          </p:spTgt>
                                        </p:tgtEl>
                                        <p:attrNameLst>
                                          <p:attrName>style.visibility</p:attrName>
                                        </p:attrNameLst>
                                      </p:cBhvr>
                                      <p:to>
                                        <p:strVal val="visible"/>
                                      </p:to>
                                    </p:set>
                                    <p:animEffect transition="in" filter="wipe(left)">
                                      <p:cBhvr>
                                        <p:cTn id="13" dur="500"/>
                                        <p:tgtEl>
                                          <p:spTgt spid="2560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5603">
                                            <p:txEl>
                                              <p:pRg st="5" end="5"/>
                                            </p:txEl>
                                          </p:spTgt>
                                        </p:tgtEl>
                                        <p:attrNameLst>
                                          <p:attrName>style.visibility</p:attrName>
                                        </p:attrNameLst>
                                      </p:cBhvr>
                                      <p:to>
                                        <p:strVal val="visible"/>
                                      </p:to>
                                    </p:set>
                                    <p:animEffect transition="in" filter="wipe(left)">
                                      <p:cBhvr>
                                        <p:cTn id="18" dur="500"/>
                                        <p:tgtEl>
                                          <p:spTgt spid="25603">
                                            <p:txEl>
                                              <p:pRg st="5" end="5"/>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5603">
                                            <p:txEl>
                                              <p:pRg st="6" end="6"/>
                                            </p:txEl>
                                          </p:spTgt>
                                        </p:tgtEl>
                                        <p:attrNameLst>
                                          <p:attrName>style.visibility</p:attrName>
                                        </p:attrNameLst>
                                      </p:cBhvr>
                                      <p:to>
                                        <p:strVal val="visible"/>
                                      </p:to>
                                    </p:set>
                                    <p:animEffect transition="in" filter="wipe(left)">
                                      <p:cBhvr>
                                        <p:cTn id="21" dur="500"/>
                                        <p:tgtEl>
                                          <p:spTgt spid="25603">
                                            <p:txEl>
                                              <p:pRg st="6" end="6"/>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5603">
                                            <p:txEl>
                                              <p:pRg st="7" end="7"/>
                                            </p:txEl>
                                          </p:spTgt>
                                        </p:tgtEl>
                                        <p:attrNameLst>
                                          <p:attrName>style.visibility</p:attrName>
                                        </p:attrNameLst>
                                      </p:cBhvr>
                                      <p:to>
                                        <p:strVal val="visible"/>
                                      </p:to>
                                    </p:set>
                                    <p:animEffect transition="in" filter="wipe(left)">
                                      <p:cBhvr>
                                        <p:cTn id="24" dur="500"/>
                                        <p:tgtEl>
                                          <p:spTgt spid="25603">
                                            <p:txEl>
                                              <p:pRg st="7" end="7"/>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5603">
                                            <p:txEl>
                                              <p:pRg st="8" end="8"/>
                                            </p:txEl>
                                          </p:spTgt>
                                        </p:tgtEl>
                                        <p:attrNameLst>
                                          <p:attrName>style.visibility</p:attrName>
                                        </p:attrNameLst>
                                      </p:cBhvr>
                                      <p:to>
                                        <p:strVal val="visible"/>
                                      </p:to>
                                    </p:set>
                                    <p:animEffect transition="in" filter="wipe(left)">
                                      <p:cBhvr>
                                        <p:cTn id="27" dur="500"/>
                                        <p:tgtEl>
                                          <p:spTgt spid="25603">
                                            <p:txEl>
                                              <p:pRg st="8" end="8"/>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603">
                                            <p:txEl>
                                              <p:pRg st="9" end="9"/>
                                            </p:txEl>
                                          </p:spTgt>
                                        </p:tgtEl>
                                        <p:attrNameLst>
                                          <p:attrName>style.visibility</p:attrName>
                                        </p:attrNameLst>
                                      </p:cBhvr>
                                      <p:to>
                                        <p:strVal val="visible"/>
                                      </p:to>
                                    </p:set>
                                    <p:animEffect transition="in" filter="wipe(left)">
                                      <p:cBhvr>
                                        <p:cTn id="30" dur="500"/>
                                        <p:tgtEl>
                                          <p:spTgt spid="2560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defRPr/>
            </a:pPr>
            <a:r>
              <a:rPr lang="en-US"/>
              <a:t>Writing Title and Abstract</a:t>
            </a:r>
          </a:p>
        </p:txBody>
      </p:sp>
      <p:sp>
        <p:nvSpPr>
          <p:cNvPr id="39939" name="Rectangle 3"/>
          <p:cNvSpPr>
            <a:spLocks noGrp="1" noChangeArrowheads="1"/>
          </p:cNvSpPr>
          <p:nvPr>
            <p:ph idx="1"/>
          </p:nvPr>
        </p:nvSpPr>
        <p:spPr>
          <a:xfrm>
            <a:off x="558800" y="2362200"/>
            <a:ext cx="7975600" cy="4114800"/>
          </a:xfrm>
        </p:spPr>
        <p:txBody>
          <a:bodyPr/>
          <a:lstStyle/>
          <a:p>
            <a:r>
              <a:rPr lang="en-US" sz="3600" smtClean="0"/>
              <a:t>Importance of title and abstract</a:t>
            </a:r>
          </a:p>
          <a:p>
            <a:r>
              <a:rPr lang="en-US" sz="3600" smtClean="0"/>
              <a:t>Formulating an effective title</a:t>
            </a:r>
          </a:p>
          <a:p>
            <a:r>
              <a:rPr lang="en-US" sz="3600" smtClean="0"/>
              <a:t>The abstract: conveying information in a few words</a:t>
            </a:r>
          </a:p>
          <a:p>
            <a:pPr>
              <a:buFontTx/>
              <a:buNone/>
            </a:pPr>
            <a:endParaRPr lang="en-US" sz="360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pPr>
              <a:defRPr/>
            </a:pPr>
            <a:r>
              <a:rPr lang="en-US"/>
              <a:t>Importance of Title and Abstract</a:t>
            </a:r>
          </a:p>
        </p:txBody>
      </p:sp>
      <p:sp>
        <p:nvSpPr>
          <p:cNvPr id="27651" name="Rectangle 3"/>
          <p:cNvSpPr>
            <a:spLocks noGrp="1" noChangeArrowheads="1"/>
          </p:cNvSpPr>
          <p:nvPr>
            <p:ph idx="1"/>
          </p:nvPr>
        </p:nvSpPr>
        <p:spPr/>
        <p:txBody>
          <a:bodyPr/>
          <a:lstStyle/>
          <a:p>
            <a:r>
              <a:rPr lang="en-US" sz="2800" smtClean="0"/>
              <a:t>Articles are listed by title in databases</a:t>
            </a:r>
          </a:p>
          <a:p>
            <a:r>
              <a:rPr lang="en-US" sz="2800" smtClean="0"/>
              <a:t>Title should attract the interest of the reader</a:t>
            </a:r>
          </a:p>
          <a:p>
            <a:r>
              <a:rPr lang="en-US" sz="2800" smtClean="0"/>
              <a:t>Should give the “punch-line”</a:t>
            </a:r>
          </a:p>
          <a:p>
            <a:r>
              <a:rPr lang="en-US" sz="2800" smtClean="0"/>
              <a:t>Most readers will read only the abstract</a:t>
            </a:r>
          </a:p>
          <a:p>
            <a:r>
              <a:rPr lang="en-US" sz="2800" smtClean="0"/>
              <a:t>Abstract should provide complete information and further attract readers towards the paper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wipe(left)">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wipe(left)">
                                      <p:cBhvr>
                                        <p:cTn id="12" dur="500"/>
                                        <p:tgtEl>
                                          <p:spTgt spid="276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wipe(left)">
                                      <p:cBhvr>
                                        <p:cTn id="17" dur="500"/>
                                        <p:tgtEl>
                                          <p:spTgt spid="276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651">
                                            <p:txEl>
                                              <p:pRg st="3" end="3"/>
                                            </p:txEl>
                                          </p:spTgt>
                                        </p:tgtEl>
                                        <p:attrNameLst>
                                          <p:attrName>style.visibility</p:attrName>
                                        </p:attrNameLst>
                                      </p:cBhvr>
                                      <p:to>
                                        <p:strVal val="visible"/>
                                      </p:to>
                                    </p:set>
                                    <p:animEffect transition="in" filter="wipe(left)">
                                      <p:cBhvr>
                                        <p:cTn id="22" dur="500"/>
                                        <p:tgtEl>
                                          <p:spTgt spid="276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7651">
                                            <p:txEl>
                                              <p:pRg st="4" end="4"/>
                                            </p:txEl>
                                          </p:spTgt>
                                        </p:tgtEl>
                                        <p:attrNameLst>
                                          <p:attrName>style.visibility</p:attrName>
                                        </p:attrNameLst>
                                      </p:cBhvr>
                                      <p:to>
                                        <p:strVal val="visible"/>
                                      </p:to>
                                    </p:set>
                                    <p:animEffect transition="in" filter="wipe(left)">
                                      <p:cBhvr>
                                        <p:cTn id="27" dur="500"/>
                                        <p:tgtEl>
                                          <p:spTgt spid="276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normAutofit/>
          </a:bodyPr>
          <a:lstStyle/>
          <a:p>
            <a:pPr>
              <a:defRPr/>
            </a:pPr>
            <a:r>
              <a:rPr lang="en-US" sz="4700"/>
              <a:t>Things to avoid in a title</a:t>
            </a:r>
            <a:endParaRPr lang="en-US"/>
          </a:p>
        </p:txBody>
      </p:sp>
      <p:sp>
        <p:nvSpPr>
          <p:cNvPr id="143363" name="Rectangle 3"/>
          <p:cNvSpPr>
            <a:spLocks noGrp="1" noChangeArrowheads="1"/>
          </p:cNvSpPr>
          <p:nvPr>
            <p:ph idx="1"/>
          </p:nvPr>
        </p:nvSpPr>
        <p:spPr/>
        <p:txBody>
          <a:bodyPr/>
          <a:lstStyle/>
          <a:p>
            <a:pPr lvl="1"/>
            <a:endParaRPr lang="en-US" sz="3200" smtClean="0"/>
          </a:p>
          <a:p>
            <a:pPr lvl="1"/>
            <a:r>
              <a:rPr lang="en-US" sz="3200" smtClean="0"/>
              <a:t>Too many words</a:t>
            </a:r>
          </a:p>
          <a:p>
            <a:pPr lvl="1"/>
            <a:r>
              <a:rPr lang="en-US" sz="3200" smtClean="0"/>
              <a:t>Too many acronyms</a:t>
            </a:r>
          </a:p>
          <a:p>
            <a:pPr lvl="1"/>
            <a:r>
              <a:rPr lang="en-US" sz="3200" smtClean="0"/>
              <a:t>Inconclusive or ambiguous statements</a:t>
            </a:r>
          </a:p>
          <a:p>
            <a:pPr lvl="1"/>
            <a:r>
              <a:rPr lang="en-US" sz="3200" smtClean="0"/>
              <a:t>Passive verb form</a:t>
            </a:r>
          </a:p>
          <a:p>
            <a:pPr lvl="1"/>
            <a:r>
              <a:rPr lang="en-US" sz="3200" smtClean="0"/>
              <a:t>Questions</a:t>
            </a:r>
          </a:p>
          <a:p>
            <a:pPr lvl="1"/>
            <a:endParaRPr lang="en-US" sz="32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363">
                                            <p:txEl>
                                              <p:pRg st="1" end="1"/>
                                            </p:txEl>
                                          </p:spTgt>
                                        </p:tgtEl>
                                        <p:attrNameLst>
                                          <p:attrName>style.visibility</p:attrName>
                                        </p:attrNameLst>
                                      </p:cBhvr>
                                      <p:to>
                                        <p:strVal val="visible"/>
                                      </p:to>
                                    </p:set>
                                    <p:animEffect transition="in" filter="wipe(left)">
                                      <p:cBhvr>
                                        <p:cTn id="7" dur="500"/>
                                        <p:tgtEl>
                                          <p:spTgt spid="1433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363">
                                            <p:txEl>
                                              <p:pRg st="2" end="2"/>
                                            </p:txEl>
                                          </p:spTgt>
                                        </p:tgtEl>
                                        <p:attrNameLst>
                                          <p:attrName>style.visibility</p:attrName>
                                        </p:attrNameLst>
                                      </p:cBhvr>
                                      <p:to>
                                        <p:strVal val="visible"/>
                                      </p:to>
                                    </p:set>
                                    <p:animEffect transition="in" filter="wipe(left)">
                                      <p:cBhvr>
                                        <p:cTn id="12" dur="500"/>
                                        <p:tgtEl>
                                          <p:spTgt spid="14336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3363">
                                            <p:txEl>
                                              <p:pRg st="3" end="3"/>
                                            </p:txEl>
                                          </p:spTgt>
                                        </p:tgtEl>
                                        <p:attrNameLst>
                                          <p:attrName>style.visibility</p:attrName>
                                        </p:attrNameLst>
                                      </p:cBhvr>
                                      <p:to>
                                        <p:strVal val="visible"/>
                                      </p:to>
                                    </p:set>
                                    <p:animEffect transition="in" filter="wipe(left)">
                                      <p:cBhvr>
                                        <p:cTn id="17" dur="500"/>
                                        <p:tgtEl>
                                          <p:spTgt spid="14336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3363">
                                            <p:txEl>
                                              <p:pRg st="4" end="4"/>
                                            </p:txEl>
                                          </p:spTgt>
                                        </p:tgtEl>
                                        <p:attrNameLst>
                                          <p:attrName>style.visibility</p:attrName>
                                        </p:attrNameLst>
                                      </p:cBhvr>
                                      <p:to>
                                        <p:strVal val="visible"/>
                                      </p:to>
                                    </p:set>
                                    <p:animEffect transition="in" filter="wipe(left)">
                                      <p:cBhvr>
                                        <p:cTn id="22" dur="500"/>
                                        <p:tgtEl>
                                          <p:spTgt spid="14336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3363">
                                            <p:txEl>
                                              <p:pRg st="5" end="5"/>
                                            </p:txEl>
                                          </p:spTgt>
                                        </p:tgtEl>
                                        <p:attrNameLst>
                                          <p:attrName>style.visibility</p:attrName>
                                        </p:attrNameLst>
                                      </p:cBhvr>
                                      <p:to>
                                        <p:strVal val="visible"/>
                                      </p:to>
                                    </p:set>
                                    <p:animEffect transition="in" filter="wipe(left)">
                                      <p:cBhvr>
                                        <p:cTn id="27" dur="500"/>
                                        <p:tgtEl>
                                          <p:spTgt spid="1433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3" grpId="0" build="p" bldLvl="2"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normAutofit fontScale="90000"/>
          </a:bodyPr>
          <a:lstStyle/>
          <a:p>
            <a:pPr>
              <a:defRPr/>
            </a:pPr>
            <a:r>
              <a:rPr lang="en-US" sz="3000" b="1"/>
              <a:t>Authorship</a:t>
            </a:r>
            <a:br>
              <a:rPr lang="en-US" sz="3000" b="1"/>
            </a:br>
            <a:endParaRPr lang="en-US" sz="3000" b="1"/>
          </a:p>
        </p:txBody>
      </p:sp>
      <p:sp>
        <p:nvSpPr>
          <p:cNvPr id="43011" name="Rectangle 3"/>
          <p:cNvSpPr>
            <a:spLocks noGrp="1" noChangeArrowheads="1"/>
          </p:cNvSpPr>
          <p:nvPr>
            <p:ph idx="1"/>
          </p:nvPr>
        </p:nvSpPr>
        <p:spPr/>
        <p:txBody>
          <a:bodyPr/>
          <a:lstStyle/>
          <a:p>
            <a:pPr>
              <a:buFontTx/>
              <a:buNone/>
            </a:pPr>
            <a:r>
              <a:rPr lang="en-US" b="1" smtClean="0"/>
              <a:t/>
            </a:r>
            <a:br>
              <a:rPr lang="en-US" b="1" smtClean="0"/>
            </a:br>
            <a:endParaRPr lang="en-US" smtClean="0"/>
          </a:p>
          <a:p>
            <a:r>
              <a:rPr lang="en-US" smtClean="0"/>
              <a:t>Typically the first author did most of the work, and wrote the paper</a:t>
            </a:r>
            <a:br>
              <a:rPr lang="en-US" smtClean="0"/>
            </a:br>
            <a:endParaRPr lang="en-US" smtClean="0"/>
          </a:p>
          <a:p>
            <a:r>
              <a:rPr lang="en-US" smtClean="0"/>
              <a:t>The last author typically headed up the research group and paid for the work</a:t>
            </a:r>
            <a:br>
              <a:rPr lang="en-US" smtClean="0"/>
            </a:br>
            <a:endParaRPr lang="en-US" smtClean="0"/>
          </a:p>
          <a:p>
            <a:r>
              <a:rPr lang="en-US" smtClean="0"/>
              <a:t>An author must have made a significant contribution to the work</a:t>
            </a:r>
          </a:p>
          <a:p>
            <a:pPr>
              <a:buFontTx/>
              <a:buNone/>
            </a:pPr>
            <a:r>
              <a:rPr lang="en-US" smtClean="0"/>
              <a:t>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a:defRPr/>
            </a:pPr>
            <a:r>
              <a:rPr lang="en-US"/>
              <a:t>The Abstract</a:t>
            </a:r>
          </a:p>
        </p:txBody>
      </p:sp>
      <p:sp>
        <p:nvSpPr>
          <p:cNvPr id="144387" name="Rectangle 3"/>
          <p:cNvSpPr>
            <a:spLocks noGrp="1" noChangeArrowheads="1"/>
          </p:cNvSpPr>
          <p:nvPr>
            <p:ph idx="1"/>
          </p:nvPr>
        </p:nvSpPr>
        <p:spPr>
          <a:xfrm>
            <a:off x="558800" y="1600200"/>
            <a:ext cx="8356600" cy="4495800"/>
          </a:xfrm>
        </p:spPr>
        <p:txBody>
          <a:bodyPr/>
          <a:lstStyle/>
          <a:p>
            <a:pPr>
              <a:lnSpc>
                <a:spcPct val="90000"/>
              </a:lnSpc>
            </a:pPr>
            <a:r>
              <a:rPr lang="en-US" sz="3200" smtClean="0"/>
              <a:t>Brief (200-250 words) synopsis of the work</a:t>
            </a:r>
          </a:p>
          <a:p>
            <a:pPr>
              <a:lnSpc>
                <a:spcPct val="90000"/>
              </a:lnSpc>
            </a:pPr>
            <a:r>
              <a:rPr lang="en-US" sz="3200" smtClean="0"/>
              <a:t>Should contain enough information to understand the work without reading the paper</a:t>
            </a:r>
          </a:p>
          <a:p>
            <a:pPr>
              <a:lnSpc>
                <a:spcPct val="90000"/>
              </a:lnSpc>
            </a:pPr>
            <a:r>
              <a:rPr lang="en-US" sz="3200" smtClean="0">
                <a:solidFill>
                  <a:schemeClr val="tx2"/>
                </a:solidFill>
              </a:rPr>
              <a:t>Should be informative, like the title</a:t>
            </a:r>
          </a:p>
          <a:p>
            <a:pPr lvl="1">
              <a:lnSpc>
                <a:spcPct val="90000"/>
              </a:lnSpc>
            </a:pPr>
            <a:r>
              <a:rPr lang="en-US" sz="2800" smtClean="0">
                <a:solidFill>
                  <a:schemeClr val="accent2"/>
                </a:solidFill>
              </a:rPr>
              <a:t>Short introduction</a:t>
            </a:r>
          </a:p>
          <a:p>
            <a:pPr lvl="1">
              <a:lnSpc>
                <a:spcPct val="90000"/>
              </a:lnSpc>
            </a:pPr>
            <a:r>
              <a:rPr lang="en-US" sz="2800" smtClean="0">
                <a:solidFill>
                  <a:schemeClr val="accent2"/>
                </a:solidFill>
              </a:rPr>
              <a:t>Outline of results</a:t>
            </a:r>
          </a:p>
          <a:p>
            <a:pPr lvl="1">
              <a:lnSpc>
                <a:spcPct val="90000"/>
              </a:lnSpc>
            </a:pPr>
            <a:r>
              <a:rPr lang="en-US" sz="2800" smtClean="0">
                <a:solidFill>
                  <a:schemeClr val="accent2"/>
                </a:solidFill>
              </a:rPr>
              <a:t>Logical thread</a:t>
            </a:r>
          </a:p>
          <a:p>
            <a:pPr lvl="1">
              <a:lnSpc>
                <a:spcPct val="90000"/>
              </a:lnSpc>
            </a:pPr>
            <a:r>
              <a:rPr lang="en-US" sz="2800" smtClean="0">
                <a:solidFill>
                  <a:schemeClr val="accent2"/>
                </a:solidFill>
              </a:rPr>
              <a:t>One-line conclusion</a:t>
            </a:r>
          </a:p>
          <a:p>
            <a:pPr>
              <a:lnSpc>
                <a:spcPct val="90000"/>
              </a:lnSpc>
            </a:pPr>
            <a:endParaRPr lang="en-US" sz="20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animEffect transition="in" filter="wipe(left)">
                                      <p:cBhvr>
                                        <p:cTn id="7" dur="500"/>
                                        <p:tgtEl>
                                          <p:spTgt spid="144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4387">
                                            <p:txEl>
                                              <p:pRg st="1" end="1"/>
                                            </p:txEl>
                                          </p:spTgt>
                                        </p:tgtEl>
                                        <p:attrNameLst>
                                          <p:attrName>style.visibility</p:attrName>
                                        </p:attrNameLst>
                                      </p:cBhvr>
                                      <p:to>
                                        <p:strVal val="visible"/>
                                      </p:to>
                                    </p:set>
                                    <p:animEffect transition="in" filter="wipe(left)">
                                      <p:cBhvr>
                                        <p:cTn id="12" dur="500"/>
                                        <p:tgtEl>
                                          <p:spTgt spid="144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4387">
                                            <p:txEl>
                                              <p:pRg st="2" end="2"/>
                                            </p:txEl>
                                          </p:spTgt>
                                        </p:tgtEl>
                                        <p:attrNameLst>
                                          <p:attrName>style.visibility</p:attrName>
                                        </p:attrNameLst>
                                      </p:cBhvr>
                                      <p:to>
                                        <p:strVal val="visible"/>
                                      </p:to>
                                    </p:set>
                                    <p:animEffect transition="in" filter="wipe(left)">
                                      <p:cBhvr>
                                        <p:cTn id="17" dur="500"/>
                                        <p:tgtEl>
                                          <p:spTgt spid="1443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4387">
                                            <p:txEl>
                                              <p:pRg st="3" end="3"/>
                                            </p:txEl>
                                          </p:spTgt>
                                        </p:tgtEl>
                                        <p:attrNameLst>
                                          <p:attrName>style.visibility</p:attrName>
                                        </p:attrNameLst>
                                      </p:cBhvr>
                                      <p:to>
                                        <p:strVal val="visible"/>
                                      </p:to>
                                    </p:set>
                                    <p:animEffect transition="in" filter="wipe(left)">
                                      <p:cBhvr>
                                        <p:cTn id="22" dur="500"/>
                                        <p:tgtEl>
                                          <p:spTgt spid="1443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4387">
                                            <p:txEl>
                                              <p:pRg st="4" end="4"/>
                                            </p:txEl>
                                          </p:spTgt>
                                        </p:tgtEl>
                                        <p:attrNameLst>
                                          <p:attrName>style.visibility</p:attrName>
                                        </p:attrNameLst>
                                      </p:cBhvr>
                                      <p:to>
                                        <p:strVal val="visible"/>
                                      </p:to>
                                    </p:set>
                                    <p:animEffect transition="in" filter="wipe(left)">
                                      <p:cBhvr>
                                        <p:cTn id="27" dur="500"/>
                                        <p:tgtEl>
                                          <p:spTgt spid="14438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4387">
                                            <p:txEl>
                                              <p:pRg st="5" end="5"/>
                                            </p:txEl>
                                          </p:spTgt>
                                        </p:tgtEl>
                                        <p:attrNameLst>
                                          <p:attrName>style.visibility</p:attrName>
                                        </p:attrNameLst>
                                      </p:cBhvr>
                                      <p:to>
                                        <p:strVal val="visible"/>
                                      </p:to>
                                    </p:set>
                                    <p:animEffect transition="in" filter="wipe(left)">
                                      <p:cBhvr>
                                        <p:cTn id="32" dur="500"/>
                                        <p:tgtEl>
                                          <p:spTgt spid="14438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44387">
                                            <p:txEl>
                                              <p:pRg st="6" end="6"/>
                                            </p:txEl>
                                          </p:spTgt>
                                        </p:tgtEl>
                                        <p:attrNameLst>
                                          <p:attrName>style.visibility</p:attrName>
                                        </p:attrNameLst>
                                      </p:cBhvr>
                                      <p:to>
                                        <p:strVal val="visible"/>
                                      </p:to>
                                    </p:set>
                                    <p:animEffect transition="in" filter="wipe(left)">
                                      <p:cBhvr>
                                        <p:cTn id="37" dur="500"/>
                                        <p:tgtEl>
                                          <p:spTgt spid="1443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bldLvl="2"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pPr>
              <a:defRPr/>
            </a:pPr>
            <a:r>
              <a:rPr lang="en-US"/>
              <a:t>Writing an Effective Abstract</a:t>
            </a:r>
          </a:p>
        </p:txBody>
      </p:sp>
      <p:sp>
        <p:nvSpPr>
          <p:cNvPr id="36867" name="Rectangle 3"/>
          <p:cNvSpPr>
            <a:spLocks noGrp="1" noChangeArrowheads="1"/>
          </p:cNvSpPr>
          <p:nvPr>
            <p:ph idx="1"/>
          </p:nvPr>
        </p:nvSpPr>
        <p:spPr>
          <a:xfrm>
            <a:off x="533400" y="1600200"/>
            <a:ext cx="8001000" cy="4800600"/>
          </a:xfrm>
        </p:spPr>
        <p:txBody>
          <a:bodyPr/>
          <a:lstStyle/>
          <a:p>
            <a:pPr>
              <a:lnSpc>
                <a:spcPct val="90000"/>
              </a:lnSpc>
            </a:pPr>
            <a:r>
              <a:rPr lang="en-US" sz="2200" smtClean="0"/>
              <a:t>Draft abstract at the beginning following the outline, revise and finalize after paper is completed</a:t>
            </a:r>
          </a:p>
          <a:p>
            <a:pPr>
              <a:lnSpc>
                <a:spcPct val="90000"/>
              </a:lnSpc>
            </a:pPr>
            <a:endParaRPr lang="en-US" sz="2200" smtClean="0"/>
          </a:p>
          <a:p>
            <a:pPr>
              <a:lnSpc>
                <a:spcPct val="90000"/>
              </a:lnSpc>
            </a:pPr>
            <a:r>
              <a:rPr lang="en-US" sz="2200" smtClean="0"/>
              <a:t>Lay out an outline of your results</a:t>
            </a:r>
          </a:p>
          <a:p>
            <a:pPr>
              <a:lnSpc>
                <a:spcPct val="90000"/>
              </a:lnSpc>
            </a:pPr>
            <a:endParaRPr lang="en-US" sz="2200" smtClean="0"/>
          </a:p>
          <a:p>
            <a:pPr>
              <a:lnSpc>
                <a:spcPct val="90000"/>
              </a:lnSpc>
            </a:pPr>
            <a:r>
              <a:rPr lang="en-US" sz="2200" smtClean="0"/>
              <a:t>Start with 1-2 sentences of background</a:t>
            </a:r>
          </a:p>
          <a:p>
            <a:pPr>
              <a:lnSpc>
                <a:spcPct val="90000"/>
              </a:lnSpc>
            </a:pPr>
            <a:endParaRPr lang="en-US" sz="2200" smtClean="0"/>
          </a:p>
          <a:p>
            <a:pPr>
              <a:lnSpc>
                <a:spcPct val="90000"/>
              </a:lnSpc>
            </a:pPr>
            <a:r>
              <a:rPr lang="en-US" sz="2200" smtClean="0"/>
              <a:t>State your objective in one sentence</a:t>
            </a:r>
          </a:p>
          <a:p>
            <a:pPr>
              <a:lnSpc>
                <a:spcPct val="90000"/>
              </a:lnSpc>
            </a:pPr>
            <a:endParaRPr lang="en-US" sz="2200" smtClean="0"/>
          </a:p>
          <a:p>
            <a:pPr>
              <a:lnSpc>
                <a:spcPct val="90000"/>
              </a:lnSpc>
            </a:pPr>
            <a:r>
              <a:rPr lang="en-US" sz="2200" smtClean="0"/>
              <a:t>Start describing the results briefly mentioning the methodological approach</a:t>
            </a:r>
          </a:p>
          <a:p>
            <a:pPr>
              <a:lnSpc>
                <a:spcPct val="90000"/>
              </a:lnSpc>
            </a:pPr>
            <a:endParaRPr lang="en-US" sz="2200" smtClean="0"/>
          </a:p>
          <a:p>
            <a:pPr>
              <a:lnSpc>
                <a:spcPct val="90000"/>
              </a:lnSpc>
            </a:pPr>
            <a:r>
              <a:rPr lang="en-US" sz="2200" smtClean="0"/>
              <a:t>Link findings to one another by a logical thread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wipe(left)">
                                      <p:cBhvr>
                                        <p:cTn id="7" dur="500"/>
                                        <p:tgtEl>
                                          <p:spTgt spid="36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6867">
                                            <p:txEl>
                                              <p:pRg st="2" end="2"/>
                                            </p:txEl>
                                          </p:spTgt>
                                        </p:tgtEl>
                                        <p:attrNameLst>
                                          <p:attrName>style.visibility</p:attrName>
                                        </p:attrNameLst>
                                      </p:cBhvr>
                                      <p:to>
                                        <p:strVal val="visible"/>
                                      </p:to>
                                    </p:set>
                                    <p:animEffect transition="in" filter="wipe(left)">
                                      <p:cBhvr>
                                        <p:cTn id="12" dur="500"/>
                                        <p:tgtEl>
                                          <p:spTgt spid="3686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6867">
                                            <p:txEl>
                                              <p:pRg st="4" end="4"/>
                                            </p:txEl>
                                          </p:spTgt>
                                        </p:tgtEl>
                                        <p:attrNameLst>
                                          <p:attrName>style.visibility</p:attrName>
                                        </p:attrNameLst>
                                      </p:cBhvr>
                                      <p:to>
                                        <p:strVal val="visible"/>
                                      </p:to>
                                    </p:set>
                                    <p:animEffect transition="in" filter="wipe(left)">
                                      <p:cBhvr>
                                        <p:cTn id="17" dur="500"/>
                                        <p:tgtEl>
                                          <p:spTgt spid="3686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6867">
                                            <p:txEl>
                                              <p:pRg st="6" end="6"/>
                                            </p:txEl>
                                          </p:spTgt>
                                        </p:tgtEl>
                                        <p:attrNameLst>
                                          <p:attrName>style.visibility</p:attrName>
                                        </p:attrNameLst>
                                      </p:cBhvr>
                                      <p:to>
                                        <p:strVal val="visible"/>
                                      </p:to>
                                    </p:set>
                                    <p:animEffect transition="in" filter="wipe(left)">
                                      <p:cBhvr>
                                        <p:cTn id="22" dur="500"/>
                                        <p:tgtEl>
                                          <p:spTgt spid="3686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6867">
                                            <p:txEl>
                                              <p:pRg st="8" end="8"/>
                                            </p:txEl>
                                          </p:spTgt>
                                        </p:tgtEl>
                                        <p:attrNameLst>
                                          <p:attrName>style.visibility</p:attrName>
                                        </p:attrNameLst>
                                      </p:cBhvr>
                                      <p:to>
                                        <p:strVal val="visible"/>
                                      </p:to>
                                    </p:set>
                                    <p:animEffect transition="in" filter="wipe(left)">
                                      <p:cBhvr>
                                        <p:cTn id="27" dur="500"/>
                                        <p:tgtEl>
                                          <p:spTgt spid="36867">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6867">
                                            <p:txEl>
                                              <p:pRg st="10" end="10"/>
                                            </p:txEl>
                                          </p:spTgt>
                                        </p:tgtEl>
                                        <p:attrNameLst>
                                          <p:attrName>style.visibility</p:attrName>
                                        </p:attrNameLst>
                                      </p:cBhvr>
                                      <p:to>
                                        <p:strVal val="visible"/>
                                      </p:to>
                                    </p:set>
                                    <p:animEffect transition="in" filter="wipe(left)">
                                      <p:cBhvr>
                                        <p:cTn id="32" dur="500"/>
                                        <p:tgtEl>
                                          <p:spTgt spid="3686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a:defRPr/>
            </a:pPr>
            <a:r>
              <a:rPr lang="en-US"/>
              <a:t>Abstract Content</a:t>
            </a:r>
          </a:p>
        </p:txBody>
      </p:sp>
      <p:sp>
        <p:nvSpPr>
          <p:cNvPr id="46083" name="Rectangle 3"/>
          <p:cNvSpPr>
            <a:spLocks noGrp="1" noChangeArrowheads="1"/>
          </p:cNvSpPr>
          <p:nvPr>
            <p:ph idx="1"/>
          </p:nvPr>
        </p:nvSpPr>
        <p:spPr>
          <a:xfrm>
            <a:off x="558800" y="1371600"/>
            <a:ext cx="7975600" cy="4724400"/>
          </a:xfrm>
        </p:spPr>
        <p:txBody>
          <a:bodyPr/>
          <a:lstStyle/>
          <a:p>
            <a:pPr>
              <a:lnSpc>
                <a:spcPct val="90000"/>
              </a:lnSpc>
              <a:buFontTx/>
              <a:buNone/>
            </a:pPr>
            <a:endParaRPr lang="en-US" sz="2000" smtClean="0"/>
          </a:p>
          <a:p>
            <a:pPr>
              <a:lnSpc>
                <a:spcPct val="90000"/>
              </a:lnSpc>
            </a:pPr>
            <a:r>
              <a:rPr lang="en-US" sz="2200" smtClean="0"/>
              <a:t>Purpose of the study - hypothesis, overall question, objective </a:t>
            </a:r>
          </a:p>
          <a:p>
            <a:pPr>
              <a:lnSpc>
                <a:spcPct val="90000"/>
              </a:lnSpc>
            </a:pPr>
            <a:endParaRPr lang="en-US" sz="2200" smtClean="0"/>
          </a:p>
          <a:p>
            <a:pPr>
              <a:lnSpc>
                <a:spcPct val="90000"/>
              </a:lnSpc>
            </a:pPr>
            <a:r>
              <a:rPr lang="en-US" sz="2200" smtClean="0"/>
              <a:t>Model organism or system and brief description of the experiment </a:t>
            </a:r>
          </a:p>
          <a:p>
            <a:pPr>
              <a:lnSpc>
                <a:spcPct val="90000"/>
              </a:lnSpc>
            </a:pPr>
            <a:endParaRPr lang="en-US" sz="2200" smtClean="0"/>
          </a:p>
          <a:p>
            <a:pPr>
              <a:lnSpc>
                <a:spcPct val="90000"/>
              </a:lnSpc>
            </a:pPr>
            <a:r>
              <a:rPr lang="en-US" sz="2200" smtClean="0"/>
              <a:t>Results, including </a:t>
            </a:r>
            <a:r>
              <a:rPr lang="en-US" sz="2200" u="sng" smtClean="0"/>
              <a:t>specific data</a:t>
            </a:r>
            <a:r>
              <a:rPr lang="en-US" sz="2200" smtClean="0"/>
              <a:t> - if the results are quantitative in nature, report quantitative data; results of any statistical analysis should be reported </a:t>
            </a:r>
          </a:p>
          <a:p>
            <a:pPr>
              <a:lnSpc>
                <a:spcPct val="90000"/>
              </a:lnSpc>
            </a:pPr>
            <a:endParaRPr lang="en-US" sz="2200" smtClean="0"/>
          </a:p>
          <a:p>
            <a:pPr>
              <a:lnSpc>
                <a:spcPct val="90000"/>
              </a:lnSpc>
            </a:pPr>
            <a:r>
              <a:rPr lang="en-US" sz="2200" smtClean="0"/>
              <a:t>Important conclusions or questions that follow from the experiment(s) </a:t>
            </a:r>
          </a:p>
          <a:p>
            <a:pPr>
              <a:lnSpc>
                <a:spcPct val="90000"/>
              </a:lnSpc>
            </a:pPr>
            <a:endParaRPr lang="en-US" sz="220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a:defRPr/>
            </a:pPr>
            <a:r>
              <a:rPr lang="en-US"/>
              <a:t>Abstract Style</a:t>
            </a:r>
          </a:p>
        </p:txBody>
      </p:sp>
      <p:sp>
        <p:nvSpPr>
          <p:cNvPr id="47107" name="Rectangle 3"/>
          <p:cNvSpPr>
            <a:spLocks noGrp="1" noChangeArrowheads="1"/>
          </p:cNvSpPr>
          <p:nvPr>
            <p:ph idx="1"/>
          </p:nvPr>
        </p:nvSpPr>
        <p:spPr/>
        <p:txBody>
          <a:bodyPr/>
          <a:lstStyle/>
          <a:p>
            <a:pPr>
              <a:buFontTx/>
              <a:buNone/>
            </a:pPr>
            <a:endParaRPr lang="en-US" sz="2000" smtClean="0"/>
          </a:p>
          <a:p>
            <a:r>
              <a:rPr lang="en-US" sz="2200" smtClean="0"/>
              <a:t>Single paragraph, and concise </a:t>
            </a:r>
          </a:p>
          <a:p>
            <a:endParaRPr lang="en-US" sz="2200" smtClean="0"/>
          </a:p>
          <a:p>
            <a:r>
              <a:rPr lang="en-US" sz="2200" smtClean="0"/>
              <a:t>As a summary of work done, it is always written in past tense </a:t>
            </a:r>
          </a:p>
          <a:p>
            <a:endParaRPr lang="en-US" sz="2200" smtClean="0"/>
          </a:p>
          <a:p>
            <a:r>
              <a:rPr lang="en-US" sz="2200" smtClean="0"/>
              <a:t>An abstract should stand on its own, and not refer to any other part of the paper such as a figure or table </a:t>
            </a:r>
          </a:p>
          <a:p>
            <a:endParaRPr lang="en-US" sz="2200" smtClean="0"/>
          </a:p>
          <a:p>
            <a:r>
              <a:rPr lang="en-US" sz="2200" smtClean="0"/>
              <a:t>Focus on summarizing results - limit background information to a sentence or two, if absolutely necessary </a:t>
            </a:r>
          </a:p>
          <a:p>
            <a:endParaRPr lang="en-US" sz="2200" smtClean="0"/>
          </a:p>
          <a:p>
            <a:endParaRPr lang="en-US" sz="220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normAutofit/>
          </a:bodyPr>
          <a:lstStyle/>
          <a:p>
            <a:pPr>
              <a:defRPr/>
            </a:pPr>
            <a:r>
              <a:rPr lang="en-US"/>
              <a:t> </a:t>
            </a:r>
            <a:r>
              <a:rPr lang="en-US" sz="4300"/>
              <a:t>Things to avoid in abstract</a:t>
            </a:r>
          </a:p>
        </p:txBody>
      </p:sp>
      <p:sp>
        <p:nvSpPr>
          <p:cNvPr id="142339" name="Rectangle 3"/>
          <p:cNvSpPr>
            <a:spLocks noGrp="1" noChangeArrowheads="1"/>
          </p:cNvSpPr>
          <p:nvPr>
            <p:ph idx="1"/>
          </p:nvPr>
        </p:nvSpPr>
        <p:spPr/>
        <p:txBody>
          <a:bodyPr/>
          <a:lstStyle/>
          <a:p>
            <a:endParaRPr lang="en-US" sz="3200" smtClean="0"/>
          </a:p>
          <a:p>
            <a:pPr lvl="1"/>
            <a:r>
              <a:rPr lang="en-US" sz="2800" smtClean="0"/>
              <a:t>Too many words</a:t>
            </a:r>
          </a:p>
          <a:p>
            <a:pPr lvl="2"/>
            <a:r>
              <a:rPr lang="en-US" smtClean="0"/>
              <a:t>Comply to journal word limitation!</a:t>
            </a:r>
          </a:p>
          <a:p>
            <a:pPr lvl="1"/>
            <a:r>
              <a:rPr lang="en-US" sz="2800" smtClean="0"/>
              <a:t>Too long introduction</a:t>
            </a:r>
          </a:p>
          <a:p>
            <a:pPr lvl="2"/>
            <a:r>
              <a:rPr lang="en-US" smtClean="0"/>
              <a:t>Limit to 1-2 statements</a:t>
            </a:r>
          </a:p>
          <a:p>
            <a:pPr lvl="1"/>
            <a:r>
              <a:rPr lang="en-US" sz="2800" smtClean="0"/>
              <a:t>Too many methodological details</a:t>
            </a:r>
          </a:p>
          <a:p>
            <a:pPr lvl="2"/>
            <a:r>
              <a:rPr lang="en-US" smtClean="0"/>
              <a:t>Include general approach and models</a:t>
            </a:r>
          </a:p>
          <a:p>
            <a:pPr lvl="1"/>
            <a:r>
              <a:rPr lang="en-US" sz="2800" smtClean="0"/>
              <a:t>Too many details in results</a:t>
            </a:r>
          </a:p>
          <a:p>
            <a:pPr lvl="2"/>
            <a:r>
              <a:rPr lang="en-US" smtClean="0"/>
              <a:t>Avoid too many numbers, statistical data, etc.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2339">
                                            <p:txEl>
                                              <p:pRg st="1" end="1"/>
                                            </p:txEl>
                                          </p:spTgt>
                                        </p:tgtEl>
                                        <p:attrNameLst>
                                          <p:attrName>style.visibility</p:attrName>
                                        </p:attrNameLst>
                                      </p:cBhvr>
                                      <p:to>
                                        <p:strVal val="visible"/>
                                      </p:to>
                                    </p:set>
                                    <p:animEffect transition="in" filter="wipe(left)">
                                      <p:cBhvr>
                                        <p:cTn id="7" dur="500"/>
                                        <p:tgtEl>
                                          <p:spTgt spid="142339">
                                            <p:txEl>
                                              <p:pRg st="1" end="1"/>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2339">
                                            <p:txEl>
                                              <p:pRg st="2" end="2"/>
                                            </p:txEl>
                                          </p:spTgt>
                                        </p:tgtEl>
                                        <p:attrNameLst>
                                          <p:attrName>style.visibility</p:attrName>
                                        </p:attrNameLst>
                                      </p:cBhvr>
                                      <p:to>
                                        <p:strVal val="visible"/>
                                      </p:to>
                                    </p:set>
                                    <p:animEffect transition="in" filter="wipe(left)">
                                      <p:cBhvr>
                                        <p:cTn id="10" dur="500"/>
                                        <p:tgtEl>
                                          <p:spTgt spid="142339">
                                            <p:txEl>
                                              <p:pRg st="2" end="2"/>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2339">
                                            <p:txEl>
                                              <p:pRg st="3" end="3"/>
                                            </p:txEl>
                                          </p:spTgt>
                                        </p:tgtEl>
                                        <p:attrNameLst>
                                          <p:attrName>style.visibility</p:attrName>
                                        </p:attrNameLst>
                                      </p:cBhvr>
                                      <p:to>
                                        <p:strVal val="visible"/>
                                      </p:to>
                                    </p:set>
                                    <p:animEffect transition="in" filter="wipe(left)">
                                      <p:cBhvr>
                                        <p:cTn id="13" dur="500"/>
                                        <p:tgtEl>
                                          <p:spTgt spid="142339">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42339">
                                            <p:txEl>
                                              <p:pRg st="4" end="4"/>
                                            </p:txEl>
                                          </p:spTgt>
                                        </p:tgtEl>
                                        <p:attrNameLst>
                                          <p:attrName>style.visibility</p:attrName>
                                        </p:attrNameLst>
                                      </p:cBhvr>
                                      <p:to>
                                        <p:strVal val="visible"/>
                                      </p:to>
                                    </p:set>
                                    <p:animEffect transition="in" filter="wipe(left)">
                                      <p:cBhvr>
                                        <p:cTn id="16" dur="500"/>
                                        <p:tgtEl>
                                          <p:spTgt spid="142339">
                                            <p:txEl>
                                              <p:pRg st="4" end="4"/>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42339">
                                            <p:txEl>
                                              <p:pRg st="5" end="5"/>
                                            </p:txEl>
                                          </p:spTgt>
                                        </p:tgtEl>
                                        <p:attrNameLst>
                                          <p:attrName>style.visibility</p:attrName>
                                        </p:attrNameLst>
                                      </p:cBhvr>
                                      <p:to>
                                        <p:strVal val="visible"/>
                                      </p:to>
                                    </p:set>
                                    <p:animEffect transition="in" filter="wipe(left)">
                                      <p:cBhvr>
                                        <p:cTn id="19" dur="500"/>
                                        <p:tgtEl>
                                          <p:spTgt spid="142339">
                                            <p:txEl>
                                              <p:pRg st="5" end="5"/>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42339">
                                            <p:txEl>
                                              <p:pRg st="6" end="6"/>
                                            </p:txEl>
                                          </p:spTgt>
                                        </p:tgtEl>
                                        <p:attrNameLst>
                                          <p:attrName>style.visibility</p:attrName>
                                        </p:attrNameLst>
                                      </p:cBhvr>
                                      <p:to>
                                        <p:strVal val="visible"/>
                                      </p:to>
                                    </p:set>
                                    <p:animEffect transition="in" filter="wipe(left)">
                                      <p:cBhvr>
                                        <p:cTn id="22" dur="500"/>
                                        <p:tgtEl>
                                          <p:spTgt spid="142339">
                                            <p:txEl>
                                              <p:pRg st="6" end="6"/>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2339">
                                            <p:txEl>
                                              <p:pRg st="7" end="7"/>
                                            </p:txEl>
                                          </p:spTgt>
                                        </p:tgtEl>
                                        <p:attrNameLst>
                                          <p:attrName>style.visibility</p:attrName>
                                        </p:attrNameLst>
                                      </p:cBhvr>
                                      <p:to>
                                        <p:strVal val="visible"/>
                                      </p:to>
                                    </p:set>
                                    <p:animEffect transition="in" filter="wipe(left)">
                                      <p:cBhvr>
                                        <p:cTn id="25" dur="500"/>
                                        <p:tgtEl>
                                          <p:spTgt spid="142339">
                                            <p:txEl>
                                              <p:pRg st="7" end="7"/>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42339">
                                            <p:txEl>
                                              <p:pRg st="8" end="8"/>
                                            </p:txEl>
                                          </p:spTgt>
                                        </p:tgtEl>
                                        <p:attrNameLst>
                                          <p:attrName>style.visibility</p:attrName>
                                        </p:attrNameLst>
                                      </p:cBhvr>
                                      <p:to>
                                        <p:strVal val="visible"/>
                                      </p:to>
                                    </p:set>
                                    <p:animEffect transition="in" filter="wipe(left)">
                                      <p:cBhvr>
                                        <p:cTn id="28" dur="500"/>
                                        <p:tgtEl>
                                          <p:spTgt spid="1423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srcRect/>
          <a:stretch>
            <a:fillRect/>
          </a:stretch>
        </p:blipFill>
        <p:spPr bwMode="auto">
          <a:xfrm>
            <a:off x="609600" y="152400"/>
            <a:ext cx="7467600" cy="6530975"/>
          </a:xfrm>
          <a:prstGeom prst="rect">
            <a:avLst/>
          </a:prstGeom>
          <a:noFill/>
          <a:ln w="9525">
            <a:noFill/>
            <a:miter lim="800000"/>
            <a:headEnd type="none" w="sm" len="sm"/>
            <a:tailEnd type="none" w="sm" len="sm"/>
          </a:ln>
        </p:spPr>
      </p:pic>
      <p:sp>
        <p:nvSpPr>
          <p:cNvPr id="145411" name="Line 3"/>
          <p:cNvSpPr>
            <a:spLocks noChangeShapeType="1"/>
          </p:cNvSpPr>
          <p:nvPr/>
        </p:nvSpPr>
        <p:spPr bwMode="auto">
          <a:xfrm>
            <a:off x="838200" y="533400"/>
            <a:ext cx="6629400" cy="5715000"/>
          </a:xfrm>
          <a:prstGeom prst="line">
            <a:avLst/>
          </a:prstGeom>
          <a:noFill/>
          <a:ln w="38100">
            <a:solidFill>
              <a:schemeClr val="hlink"/>
            </a:solidFill>
            <a:round/>
            <a:headEnd type="none" w="sm" len="sm"/>
            <a:tailEnd type="none" w="sm" len="sm"/>
          </a:ln>
        </p:spPr>
        <p:txBody>
          <a:bodyPr wrap="none"/>
          <a:lstStyle/>
          <a:p>
            <a:endParaRPr lang="en-US"/>
          </a:p>
        </p:txBody>
      </p:sp>
      <p:sp>
        <p:nvSpPr>
          <p:cNvPr id="145412" name="Line 4"/>
          <p:cNvSpPr>
            <a:spLocks noChangeShapeType="1"/>
          </p:cNvSpPr>
          <p:nvPr/>
        </p:nvSpPr>
        <p:spPr bwMode="auto">
          <a:xfrm rot="-4835907">
            <a:off x="1524000" y="685800"/>
            <a:ext cx="6629400" cy="5715000"/>
          </a:xfrm>
          <a:prstGeom prst="line">
            <a:avLst/>
          </a:prstGeom>
          <a:noFill/>
          <a:ln w="38100">
            <a:solidFill>
              <a:schemeClr val="hlink"/>
            </a:solidFill>
            <a:round/>
            <a:headEnd type="none" w="sm" len="sm"/>
            <a:tailEnd type="none" w="sm" len="sm"/>
          </a:ln>
        </p:spPr>
        <p:txBody>
          <a:bodyPr wrap="none"/>
          <a:lstStyle/>
          <a:p>
            <a:endParaRPr lang="en-US"/>
          </a:p>
        </p:txBody>
      </p:sp>
      <p:sp>
        <p:nvSpPr>
          <p:cNvPr id="145413" name="Text Box 5"/>
          <p:cNvSpPr txBox="1">
            <a:spLocks noChangeArrowheads="1"/>
          </p:cNvSpPr>
          <p:nvPr/>
        </p:nvSpPr>
        <p:spPr bwMode="auto">
          <a:xfrm>
            <a:off x="914400" y="3200400"/>
            <a:ext cx="1804988" cy="519113"/>
          </a:xfrm>
          <a:prstGeom prst="rect">
            <a:avLst/>
          </a:prstGeom>
          <a:solidFill>
            <a:srgbClr val="2ADCF4">
              <a:alpha val="41176"/>
            </a:srgbClr>
          </a:solidFill>
          <a:ln w="9525">
            <a:noFill/>
            <a:miter lim="800000"/>
            <a:headEnd/>
            <a:tailEnd/>
          </a:ln>
        </p:spPr>
        <p:txBody>
          <a:bodyPr wrap="none">
            <a:spAutoFit/>
          </a:bodyPr>
          <a:lstStyle/>
          <a:p>
            <a:pPr marL="342900" indent="-342900">
              <a:buFontTx/>
              <a:buNone/>
            </a:pPr>
            <a:r>
              <a:rPr lang="en-US" sz="2800" b="1">
                <a:solidFill>
                  <a:schemeClr val="hlink"/>
                </a:solidFill>
              </a:rPr>
              <a:t>Too long!</a:t>
            </a:r>
          </a:p>
        </p:txBody>
      </p:sp>
      <p:grpSp>
        <p:nvGrpSpPr>
          <p:cNvPr id="2" name="Group 6"/>
          <p:cNvGrpSpPr>
            <a:grpSpLocks/>
          </p:cNvGrpSpPr>
          <p:nvPr/>
        </p:nvGrpSpPr>
        <p:grpSpPr bwMode="auto">
          <a:xfrm>
            <a:off x="914400" y="381000"/>
            <a:ext cx="6858000" cy="5619750"/>
            <a:chOff x="576" y="240"/>
            <a:chExt cx="4320" cy="3540"/>
          </a:xfrm>
        </p:grpSpPr>
        <p:sp>
          <p:nvSpPr>
            <p:cNvPr id="49161" name="Text Box 7"/>
            <p:cNvSpPr txBox="1">
              <a:spLocks noChangeArrowheads="1"/>
            </p:cNvSpPr>
            <p:nvPr/>
          </p:nvSpPr>
          <p:spPr bwMode="auto">
            <a:xfrm>
              <a:off x="576" y="240"/>
              <a:ext cx="2372" cy="327"/>
            </a:xfrm>
            <a:prstGeom prst="rect">
              <a:avLst/>
            </a:prstGeom>
            <a:solidFill>
              <a:srgbClr val="2ADCF4">
                <a:alpha val="41176"/>
              </a:srgbClr>
            </a:solidFill>
            <a:ln w="9525">
              <a:noFill/>
              <a:miter lim="800000"/>
              <a:headEnd/>
              <a:tailEnd/>
            </a:ln>
          </p:spPr>
          <p:txBody>
            <a:bodyPr wrap="none">
              <a:spAutoFit/>
            </a:bodyPr>
            <a:lstStyle/>
            <a:p>
              <a:pPr marL="342900" indent="-342900">
                <a:buFontTx/>
                <a:buNone/>
              </a:pPr>
              <a:r>
                <a:rPr lang="en-US" sz="2800" b="1">
                  <a:solidFill>
                    <a:schemeClr val="hlink"/>
                  </a:solidFill>
                </a:rPr>
                <a:t>Too many acronyms!</a:t>
              </a:r>
            </a:p>
          </p:txBody>
        </p:sp>
        <p:grpSp>
          <p:nvGrpSpPr>
            <p:cNvPr id="49162" name="Group 8"/>
            <p:cNvGrpSpPr>
              <a:grpSpLocks/>
            </p:cNvGrpSpPr>
            <p:nvPr/>
          </p:nvGrpSpPr>
          <p:grpSpPr bwMode="auto">
            <a:xfrm>
              <a:off x="624" y="528"/>
              <a:ext cx="4272" cy="3252"/>
              <a:chOff x="624" y="528"/>
              <a:chExt cx="4272" cy="3252"/>
            </a:xfrm>
          </p:grpSpPr>
          <p:sp>
            <p:nvSpPr>
              <p:cNvPr id="49163" name="Line 9"/>
              <p:cNvSpPr>
                <a:spLocks noChangeShapeType="1"/>
              </p:cNvSpPr>
              <p:nvPr/>
            </p:nvSpPr>
            <p:spPr bwMode="auto">
              <a:xfrm>
                <a:off x="624" y="528"/>
                <a:ext cx="4080" cy="3216"/>
              </a:xfrm>
              <a:prstGeom prst="line">
                <a:avLst/>
              </a:prstGeom>
              <a:noFill/>
              <a:ln w="9525">
                <a:noFill/>
                <a:round/>
                <a:headEnd type="none" w="sm" len="sm"/>
                <a:tailEnd type="none" w="sm" len="sm"/>
              </a:ln>
            </p:spPr>
            <p:txBody>
              <a:bodyPr wrap="none"/>
              <a:lstStyle/>
              <a:p>
                <a:endParaRPr lang="en-US"/>
              </a:p>
            </p:txBody>
          </p:sp>
          <p:sp>
            <p:nvSpPr>
              <p:cNvPr id="49164" name="Oval 10"/>
              <p:cNvSpPr>
                <a:spLocks noChangeArrowheads="1"/>
              </p:cNvSpPr>
              <p:nvPr/>
            </p:nvSpPr>
            <p:spPr bwMode="auto">
              <a:xfrm>
                <a:off x="2832" y="672"/>
                <a:ext cx="624" cy="240"/>
              </a:xfrm>
              <a:prstGeom prst="ellipse">
                <a:avLst/>
              </a:prstGeom>
              <a:noFill/>
              <a:ln w="28575">
                <a:solidFill>
                  <a:schemeClr val="hlink"/>
                </a:solidFill>
                <a:round/>
                <a:headEnd/>
                <a:tailEnd/>
              </a:ln>
            </p:spPr>
            <p:txBody>
              <a:bodyPr wrap="none" anchor="ctr"/>
              <a:lstStyle/>
              <a:p>
                <a:endParaRPr lang="en-US"/>
              </a:p>
            </p:txBody>
          </p:sp>
          <p:sp>
            <p:nvSpPr>
              <p:cNvPr id="49165" name="Oval 11"/>
              <p:cNvSpPr>
                <a:spLocks noChangeArrowheads="1"/>
              </p:cNvSpPr>
              <p:nvPr/>
            </p:nvSpPr>
            <p:spPr bwMode="auto">
              <a:xfrm>
                <a:off x="3792" y="1284"/>
                <a:ext cx="1104" cy="240"/>
              </a:xfrm>
              <a:prstGeom prst="ellipse">
                <a:avLst/>
              </a:prstGeom>
              <a:noFill/>
              <a:ln w="28575">
                <a:solidFill>
                  <a:schemeClr val="hlink"/>
                </a:solidFill>
                <a:round/>
                <a:headEnd/>
                <a:tailEnd/>
              </a:ln>
            </p:spPr>
            <p:txBody>
              <a:bodyPr wrap="none" anchor="ctr"/>
              <a:lstStyle/>
              <a:p>
                <a:endParaRPr lang="en-US"/>
              </a:p>
            </p:txBody>
          </p:sp>
          <p:sp>
            <p:nvSpPr>
              <p:cNvPr id="49166" name="Oval 12"/>
              <p:cNvSpPr>
                <a:spLocks noChangeArrowheads="1"/>
              </p:cNvSpPr>
              <p:nvPr/>
            </p:nvSpPr>
            <p:spPr bwMode="auto">
              <a:xfrm>
                <a:off x="1152" y="1428"/>
                <a:ext cx="1104" cy="240"/>
              </a:xfrm>
              <a:prstGeom prst="ellipse">
                <a:avLst/>
              </a:prstGeom>
              <a:noFill/>
              <a:ln w="28575">
                <a:solidFill>
                  <a:schemeClr val="hlink"/>
                </a:solidFill>
                <a:round/>
                <a:headEnd/>
                <a:tailEnd/>
              </a:ln>
            </p:spPr>
            <p:txBody>
              <a:bodyPr wrap="none" anchor="ctr"/>
              <a:lstStyle/>
              <a:p>
                <a:endParaRPr lang="en-US"/>
              </a:p>
            </p:txBody>
          </p:sp>
          <p:sp>
            <p:nvSpPr>
              <p:cNvPr id="49167" name="Oval 13"/>
              <p:cNvSpPr>
                <a:spLocks noChangeArrowheads="1"/>
              </p:cNvSpPr>
              <p:nvPr/>
            </p:nvSpPr>
            <p:spPr bwMode="auto">
              <a:xfrm>
                <a:off x="696" y="3540"/>
                <a:ext cx="624" cy="240"/>
              </a:xfrm>
              <a:prstGeom prst="ellipse">
                <a:avLst/>
              </a:prstGeom>
              <a:noFill/>
              <a:ln w="28575">
                <a:solidFill>
                  <a:schemeClr val="hlink"/>
                </a:solidFill>
                <a:round/>
                <a:headEnd/>
                <a:tailEnd/>
              </a:ln>
            </p:spPr>
            <p:txBody>
              <a:bodyPr wrap="none" anchor="ctr"/>
              <a:lstStyle/>
              <a:p>
                <a:endParaRPr lang="en-US"/>
              </a:p>
            </p:txBody>
          </p:sp>
          <p:sp>
            <p:nvSpPr>
              <p:cNvPr id="49168" name="Oval 14"/>
              <p:cNvSpPr>
                <a:spLocks noChangeArrowheads="1"/>
              </p:cNvSpPr>
              <p:nvPr/>
            </p:nvSpPr>
            <p:spPr bwMode="auto">
              <a:xfrm>
                <a:off x="3564" y="2934"/>
                <a:ext cx="384" cy="192"/>
              </a:xfrm>
              <a:prstGeom prst="ellipse">
                <a:avLst/>
              </a:prstGeom>
              <a:noFill/>
              <a:ln w="28575">
                <a:solidFill>
                  <a:schemeClr val="hlink"/>
                </a:solidFill>
                <a:round/>
                <a:headEnd/>
                <a:tailEnd/>
              </a:ln>
            </p:spPr>
            <p:txBody>
              <a:bodyPr wrap="none" anchor="ctr"/>
              <a:lstStyle/>
              <a:p>
                <a:endParaRPr lang="en-US"/>
              </a:p>
            </p:txBody>
          </p:sp>
          <p:sp>
            <p:nvSpPr>
              <p:cNvPr id="49169" name="Oval 15"/>
              <p:cNvSpPr>
                <a:spLocks noChangeArrowheads="1"/>
              </p:cNvSpPr>
              <p:nvPr/>
            </p:nvSpPr>
            <p:spPr bwMode="auto">
              <a:xfrm>
                <a:off x="4128" y="2958"/>
                <a:ext cx="384" cy="192"/>
              </a:xfrm>
              <a:prstGeom prst="ellipse">
                <a:avLst/>
              </a:prstGeom>
              <a:noFill/>
              <a:ln w="28575">
                <a:solidFill>
                  <a:schemeClr val="hlink"/>
                </a:solidFill>
                <a:round/>
                <a:headEnd/>
                <a:tailEnd/>
              </a:ln>
            </p:spPr>
            <p:txBody>
              <a:bodyPr wrap="none" anchor="ctr"/>
              <a:lstStyle/>
              <a:p>
                <a:endParaRPr lang="en-US"/>
              </a:p>
            </p:txBody>
          </p:sp>
          <p:sp>
            <p:nvSpPr>
              <p:cNvPr id="49170" name="Oval 16"/>
              <p:cNvSpPr>
                <a:spLocks noChangeArrowheads="1"/>
              </p:cNvSpPr>
              <p:nvPr/>
            </p:nvSpPr>
            <p:spPr bwMode="auto">
              <a:xfrm>
                <a:off x="1104" y="3084"/>
                <a:ext cx="384" cy="192"/>
              </a:xfrm>
              <a:prstGeom prst="ellipse">
                <a:avLst/>
              </a:prstGeom>
              <a:noFill/>
              <a:ln w="28575">
                <a:solidFill>
                  <a:schemeClr val="hlink"/>
                </a:solidFill>
                <a:round/>
                <a:headEnd/>
                <a:tailEnd/>
              </a:ln>
            </p:spPr>
            <p:txBody>
              <a:bodyPr wrap="none" anchor="ctr"/>
              <a:lstStyle/>
              <a:p>
                <a:endParaRPr lang="en-US"/>
              </a:p>
            </p:txBody>
          </p:sp>
        </p:grpSp>
      </p:grpSp>
      <p:sp>
        <p:nvSpPr>
          <p:cNvPr id="145425" name="Text Box 17"/>
          <p:cNvSpPr txBox="1">
            <a:spLocks noChangeArrowheads="1"/>
          </p:cNvSpPr>
          <p:nvPr/>
        </p:nvSpPr>
        <p:spPr bwMode="auto">
          <a:xfrm>
            <a:off x="2743200" y="1905000"/>
            <a:ext cx="3881438" cy="519113"/>
          </a:xfrm>
          <a:prstGeom prst="rect">
            <a:avLst/>
          </a:prstGeom>
          <a:solidFill>
            <a:srgbClr val="2ADCF4">
              <a:alpha val="41176"/>
            </a:srgbClr>
          </a:solidFill>
          <a:ln w="9525">
            <a:noFill/>
            <a:miter lim="800000"/>
            <a:headEnd/>
            <a:tailEnd/>
          </a:ln>
        </p:spPr>
        <p:txBody>
          <a:bodyPr wrap="none">
            <a:spAutoFit/>
          </a:bodyPr>
          <a:lstStyle/>
          <a:p>
            <a:pPr marL="342900" indent="-342900">
              <a:buFontTx/>
              <a:buNone/>
            </a:pPr>
            <a:r>
              <a:rPr lang="en-US" sz="2800" b="1">
                <a:solidFill>
                  <a:schemeClr val="hlink"/>
                </a:solidFill>
              </a:rPr>
              <a:t>Introduction too long!</a:t>
            </a:r>
          </a:p>
        </p:txBody>
      </p:sp>
      <p:sp>
        <p:nvSpPr>
          <p:cNvPr id="145426" name="Text Box 18"/>
          <p:cNvSpPr txBox="1">
            <a:spLocks noChangeArrowheads="1"/>
          </p:cNvSpPr>
          <p:nvPr/>
        </p:nvSpPr>
        <p:spPr bwMode="auto">
          <a:xfrm>
            <a:off x="762000" y="4038600"/>
            <a:ext cx="5940425" cy="519113"/>
          </a:xfrm>
          <a:prstGeom prst="rect">
            <a:avLst/>
          </a:prstGeom>
          <a:solidFill>
            <a:srgbClr val="2ADCF4">
              <a:alpha val="41176"/>
            </a:srgbClr>
          </a:solidFill>
          <a:ln w="9525">
            <a:noFill/>
            <a:miter lim="800000"/>
            <a:headEnd/>
            <a:tailEnd/>
          </a:ln>
        </p:spPr>
        <p:txBody>
          <a:bodyPr wrap="none">
            <a:spAutoFit/>
          </a:bodyPr>
          <a:lstStyle/>
          <a:p>
            <a:pPr marL="342900" indent="-342900">
              <a:buFontTx/>
              <a:buNone/>
            </a:pPr>
            <a:r>
              <a:rPr lang="en-US" sz="2800" b="1">
                <a:solidFill>
                  <a:schemeClr val="hlink"/>
                </a:solidFill>
              </a:rPr>
              <a:t>Too many methodological details!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5413"/>
                                        </p:tgtEl>
                                        <p:attrNameLst>
                                          <p:attrName>style.visibility</p:attrName>
                                        </p:attrNameLst>
                                      </p:cBhvr>
                                      <p:to>
                                        <p:strVal val="visible"/>
                                      </p:to>
                                    </p:set>
                                    <p:animEffect transition="in" filter="dissolve">
                                      <p:cBhvr>
                                        <p:cTn id="7" dur="1000"/>
                                        <p:tgtEl>
                                          <p:spTgt spid="145413"/>
                                        </p:tgtEl>
                                      </p:cBhvr>
                                    </p:animEffect>
                                  </p:childTnLst>
                                  <p:subTnLst>
                                    <p:set>
                                      <p:cBhvr override="childStyle">
                                        <p:cTn dur="1" fill="hold" display="0" masterRel="nextClick" afterEffect="1"/>
                                        <p:tgtEl>
                                          <p:spTgt spid="145413"/>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5425"/>
                                        </p:tgtEl>
                                        <p:attrNameLst>
                                          <p:attrName>style.visibility</p:attrName>
                                        </p:attrNameLst>
                                      </p:cBhvr>
                                      <p:to>
                                        <p:strVal val="visible"/>
                                      </p:to>
                                    </p:set>
                                    <p:animEffect transition="in" filter="dissolve">
                                      <p:cBhvr>
                                        <p:cTn id="12" dur="500"/>
                                        <p:tgtEl>
                                          <p:spTgt spid="145425"/>
                                        </p:tgtEl>
                                      </p:cBhvr>
                                    </p:animEffect>
                                  </p:childTnLst>
                                  <p:subTnLst>
                                    <p:set>
                                      <p:cBhvr override="childStyle">
                                        <p:cTn dur="1" fill="hold" display="0" masterRel="nextClick" afterEffect="1"/>
                                        <p:tgtEl>
                                          <p:spTgt spid="145425"/>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10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5426"/>
                                        </p:tgtEl>
                                        <p:attrNameLst>
                                          <p:attrName>style.visibility</p:attrName>
                                        </p:attrNameLst>
                                      </p:cBhvr>
                                      <p:to>
                                        <p:strVal val="visible"/>
                                      </p:to>
                                    </p:set>
                                    <p:animEffect transition="in" filter="dissolve">
                                      <p:cBhvr>
                                        <p:cTn id="22" dur="500"/>
                                        <p:tgtEl>
                                          <p:spTgt spid="145426"/>
                                        </p:tgtEl>
                                      </p:cBhvr>
                                    </p:animEffect>
                                  </p:childTnLst>
                                  <p:subTnLst>
                                    <p:set>
                                      <p:cBhvr override="childStyle">
                                        <p:cTn dur="1" fill="hold" display="0" masterRel="nextClick" afterEffect="1"/>
                                        <p:tgtEl>
                                          <p:spTgt spid="145426"/>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45411"/>
                                        </p:tgtEl>
                                        <p:attrNameLst>
                                          <p:attrName>style.visibility</p:attrName>
                                        </p:attrNameLst>
                                      </p:cBhvr>
                                      <p:to>
                                        <p:strVal val="visible"/>
                                      </p:to>
                                    </p:set>
                                    <p:animEffect transition="in" filter="wipe(up)">
                                      <p:cBhvr>
                                        <p:cTn id="27" dur="500"/>
                                        <p:tgtEl>
                                          <p:spTgt spid="145411"/>
                                        </p:tgtEl>
                                      </p:cBhvr>
                                    </p:animEffect>
                                  </p:childTnLst>
                                </p:cTn>
                              </p:par>
                            </p:childTnLst>
                          </p:cTn>
                        </p:par>
                        <p:par>
                          <p:cTn id="28" fill="hold">
                            <p:stCondLst>
                              <p:cond delay="500"/>
                            </p:stCondLst>
                            <p:childTnLst>
                              <p:par>
                                <p:cTn id="29" presetID="22" presetClass="entr" presetSubtype="1" fill="hold" grpId="0" nodeType="afterEffect">
                                  <p:stCondLst>
                                    <p:cond delay="0"/>
                                  </p:stCondLst>
                                  <p:childTnLst>
                                    <p:set>
                                      <p:cBhvr>
                                        <p:cTn id="30" dur="1" fill="hold">
                                          <p:stCondLst>
                                            <p:cond delay="0"/>
                                          </p:stCondLst>
                                        </p:cTn>
                                        <p:tgtEl>
                                          <p:spTgt spid="145412"/>
                                        </p:tgtEl>
                                        <p:attrNameLst>
                                          <p:attrName>style.visibility</p:attrName>
                                        </p:attrNameLst>
                                      </p:cBhvr>
                                      <p:to>
                                        <p:strVal val="visible"/>
                                      </p:to>
                                    </p:set>
                                    <p:animEffect transition="in" filter="wipe(up)">
                                      <p:cBhvr>
                                        <p:cTn id="31" dur="500"/>
                                        <p:tgtEl>
                                          <p:spTgt spid="145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1" grpId="0" animBg="1"/>
      <p:bldP spid="145412" grpId="0" animBg="1"/>
      <p:bldP spid="145413" grpId="0" animBg="1"/>
      <p:bldP spid="145425" grpId="0" animBg="1"/>
      <p:bldP spid="14542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normAutofit fontScale="90000"/>
          </a:bodyPr>
          <a:lstStyle/>
          <a:p>
            <a:pPr>
              <a:defRPr/>
            </a:pPr>
            <a:r>
              <a:rPr lang="en-US" sz="3000" b="1"/>
              <a:t>Writing an introduction</a:t>
            </a:r>
            <a:br>
              <a:rPr lang="en-US" sz="3000" b="1"/>
            </a:br>
            <a:endParaRPr lang="en-US" sz="3000" b="1"/>
          </a:p>
        </p:txBody>
      </p:sp>
      <p:sp>
        <p:nvSpPr>
          <p:cNvPr id="50179" name="Rectangle 3"/>
          <p:cNvSpPr>
            <a:spLocks noGrp="1" noChangeArrowheads="1"/>
          </p:cNvSpPr>
          <p:nvPr>
            <p:ph idx="1"/>
          </p:nvPr>
        </p:nvSpPr>
        <p:spPr>
          <a:xfrm>
            <a:off x="457200" y="1828800"/>
            <a:ext cx="7975600" cy="4114800"/>
          </a:xfrm>
        </p:spPr>
        <p:txBody>
          <a:bodyPr/>
          <a:lstStyle/>
          <a:p>
            <a:r>
              <a:rPr lang="en-US" sz="2800" smtClean="0"/>
              <a:t>Describe the importance (significance) of the study - why was this worth doing in the first place? Provide a broad context. </a:t>
            </a:r>
          </a:p>
          <a:p>
            <a:endParaRPr lang="en-US" sz="2800" smtClean="0"/>
          </a:p>
          <a:p>
            <a:r>
              <a:rPr lang="en-US" sz="2800" smtClean="0"/>
              <a:t>Defend the model - why did you use this particular organism or system? What are its advantages? You might comment on its suitability from a theoretical point of view as well as indicate practical reasons for using it. </a:t>
            </a:r>
          </a:p>
          <a:p>
            <a:endParaRPr lang="en-US" sz="280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normAutofit fontScale="90000"/>
          </a:bodyPr>
          <a:lstStyle/>
          <a:p>
            <a:pPr>
              <a:defRPr/>
            </a:pPr>
            <a:r>
              <a:rPr lang="en-US" sz="3000" b="1"/>
              <a:t/>
            </a:r>
            <a:br>
              <a:rPr lang="en-US" sz="3000" b="1"/>
            </a:br>
            <a:r>
              <a:rPr lang="en-US" sz="3000" b="1"/>
              <a:t>Writing an introduction</a:t>
            </a:r>
            <a:br>
              <a:rPr lang="en-US" sz="3000" b="1"/>
            </a:br>
            <a:endParaRPr lang="en-US" sz="3000" b="1"/>
          </a:p>
        </p:txBody>
      </p:sp>
      <p:sp>
        <p:nvSpPr>
          <p:cNvPr id="51203" name="Rectangle 3"/>
          <p:cNvSpPr>
            <a:spLocks noGrp="1" noChangeArrowheads="1"/>
          </p:cNvSpPr>
          <p:nvPr>
            <p:ph idx="1"/>
          </p:nvPr>
        </p:nvSpPr>
        <p:spPr/>
        <p:txBody>
          <a:bodyPr/>
          <a:lstStyle/>
          <a:p>
            <a:r>
              <a:rPr lang="en-US" sz="2800" smtClean="0"/>
              <a:t>Provide a justification </a:t>
            </a:r>
          </a:p>
          <a:p>
            <a:endParaRPr lang="en-US" sz="2800" smtClean="0"/>
          </a:p>
          <a:p>
            <a:r>
              <a:rPr lang="en-US" sz="2800" smtClean="0"/>
              <a:t>State your specific hypothesis(es) or objective(s), and describe the reasoning that led you to select them. </a:t>
            </a:r>
          </a:p>
          <a:p>
            <a:endParaRPr lang="en-US" sz="2800" smtClean="0"/>
          </a:p>
          <a:p>
            <a:r>
              <a:rPr lang="en-US" sz="2800" smtClean="0"/>
              <a:t>Very briefy describe the experimental design and how it accomplished the stated objectives</a:t>
            </a:r>
            <a:r>
              <a:rPr lang="en-US" smtClean="0"/>
              <a:t>. </a:t>
            </a:r>
          </a:p>
          <a:p>
            <a:endParaRPr lang="en-US"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a:defRPr/>
            </a:pPr>
            <a:r>
              <a:rPr lang="en-US"/>
              <a:t>Introduction Style</a:t>
            </a:r>
          </a:p>
        </p:txBody>
      </p:sp>
      <p:sp>
        <p:nvSpPr>
          <p:cNvPr id="52227" name="Rectangle 3"/>
          <p:cNvSpPr>
            <a:spLocks noGrp="1" noChangeArrowheads="1"/>
          </p:cNvSpPr>
          <p:nvPr>
            <p:ph idx="1"/>
          </p:nvPr>
        </p:nvSpPr>
        <p:spPr/>
        <p:txBody>
          <a:bodyPr/>
          <a:lstStyle/>
          <a:p>
            <a:endParaRPr lang="en-US" smtClean="0"/>
          </a:p>
          <a:p>
            <a:r>
              <a:rPr lang="en-US" smtClean="0"/>
              <a:t>Use past tense except when referring to established facts. After all, the paper will be submitted after all of the work is completed. </a:t>
            </a:r>
          </a:p>
          <a:p>
            <a:endParaRPr lang="en-US" smtClean="0"/>
          </a:p>
          <a:p>
            <a:r>
              <a:rPr lang="en-US" smtClean="0"/>
              <a:t>Organize your ideas, making one major point with each paragraph. If you make the four points listed above, you will need a minimum of four paragraphs. </a:t>
            </a:r>
          </a:p>
          <a:p>
            <a:r>
              <a:rPr lang="en-US" smtClean="0"/>
              <a:t>  </a:t>
            </a:r>
          </a:p>
          <a:p>
            <a:endParaRPr lang="en-US"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normAutofit/>
          </a:bodyPr>
          <a:lstStyle/>
          <a:p>
            <a:pPr>
              <a:defRPr/>
            </a:pPr>
            <a:r>
              <a:rPr lang="en-US"/>
              <a:t>Introduction Style (contd..)</a:t>
            </a:r>
          </a:p>
        </p:txBody>
      </p:sp>
      <p:sp>
        <p:nvSpPr>
          <p:cNvPr id="53251" name="Rectangle 3"/>
          <p:cNvSpPr>
            <a:spLocks noGrp="1" noChangeArrowheads="1"/>
          </p:cNvSpPr>
          <p:nvPr>
            <p:ph idx="1"/>
          </p:nvPr>
        </p:nvSpPr>
        <p:spPr/>
        <p:txBody>
          <a:bodyPr/>
          <a:lstStyle/>
          <a:p>
            <a:r>
              <a:rPr lang="en-US" smtClean="0"/>
              <a:t>Present background information only as needed in order support a position. The reader does not want to read everything you know about a subject. </a:t>
            </a:r>
          </a:p>
          <a:p>
            <a:endParaRPr lang="en-US" smtClean="0"/>
          </a:p>
          <a:p>
            <a:r>
              <a:rPr lang="en-US" smtClean="0"/>
              <a:t>State the hypothesis/objective precisely - do not oversimplify. </a:t>
            </a:r>
          </a:p>
          <a:p>
            <a:endParaRPr lang="en-US" smtClean="0"/>
          </a:p>
          <a:p>
            <a:r>
              <a:rPr lang="en-US" smtClean="0"/>
              <a:t>As always, pay attention to spelling, clarity and appropriateness of sentences and phrases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a:defRPr/>
            </a:pPr>
            <a:r>
              <a:rPr lang="en-US" smtClean="0"/>
              <a:t>Materials and Methods</a:t>
            </a:r>
          </a:p>
        </p:txBody>
      </p:sp>
      <p:sp>
        <p:nvSpPr>
          <p:cNvPr id="54275" name="Rectangle 3"/>
          <p:cNvSpPr>
            <a:spLocks noGrp="1" noChangeArrowheads="1"/>
          </p:cNvSpPr>
          <p:nvPr>
            <p:ph type="body" idx="1"/>
          </p:nvPr>
        </p:nvSpPr>
        <p:spPr/>
        <p:txBody>
          <a:bodyPr/>
          <a:lstStyle/>
          <a:p>
            <a:r>
              <a:rPr lang="en-US" sz="2600" smtClean="0"/>
              <a:t>This should be the easiest section to write, but many students misunderstand the purpose. </a:t>
            </a:r>
          </a:p>
          <a:p>
            <a:endParaRPr lang="en-US" sz="2600" smtClean="0"/>
          </a:p>
          <a:p>
            <a:r>
              <a:rPr lang="en-US" sz="2600" smtClean="0"/>
              <a:t>The objective is to document all specialized materials and general procedures, so that another individual may use some or all of the methods in another study or judge the scientific merit of your work</a:t>
            </a:r>
            <a:r>
              <a:rPr lang="en-US" smtClean="0"/>
              <a:t>. </a:t>
            </a:r>
          </a:p>
          <a:p>
            <a:endParaRPr lang="en-US"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a:defRPr/>
            </a:pPr>
            <a:r>
              <a:rPr lang="en-US" smtClean="0"/>
              <a:t>Materials and Methods (contd..)</a:t>
            </a:r>
          </a:p>
        </p:txBody>
      </p:sp>
      <p:sp>
        <p:nvSpPr>
          <p:cNvPr id="55299" name="Rectangle 3"/>
          <p:cNvSpPr>
            <a:spLocks noGrp="1" noChangeArrowheads="1"/>
          </p:cNvSpPr>
          <p:nvPr>
            <p:ph type="body" idx="1"/>
          </p:nvPr>
        </p:nvSpPr>
        <p:spPr/>
        <p:txBody>
          <a:bodyPr/>
          <a:lstStyle/>
          <a:p>
            <a:endParaRPr lang="en-US" sz="2600" smtClean="0"/>
          </a:p>
          <a:p>
            <a:r>
              <a:rPr lang="en-US" sz="2600" smtClean="0"/>
              <a:t>It is not to be a step by step description of everything you did, nor is a methods section a set of instructions. In particular, it is not supposed to tell a story. </a:t>
            </a:r>
          </a:p>
          <a:p>
            <a:endParaRPr lang="en-US" sz="2600" smtClean="0"/>
          </a:p>
          <a:p>
            <a:r>
              <a:rPr lang="en-US" sz="2600" smtClean="0"/>
              <a:t>By the way, your notebook should contain all of the information that you need for this section</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pPr>
              <a:defRPr/>
            </a:pPr>
            <a:r>
              <a:rPr lang="en-US" smtClean="0"/>
              <a:t>Materials and Methods  : Style</a:t>
            </a:r>
          </a:p>
        </p:txBody>
      </p:sp>
      <p:sp>
        <p:nvSpPr>
          <p:cNvPr id="56323" name="Rectangle 3"/>
          <p:cNvSpPr>
            <a:spLocks noGrp="1" noChangeArrowheads="1"/>
          </p:cNvSpPr>
          <p:nvPr>
            <p:ph type="body" idx="1"/>
          </p:nvPr>
        </p:nvSpPr>
        <p:spPr/>
        <p:txBody>
          <a:bodyPr/>
          <a:lstStyle/>
          <a:p>
            <a:pPr>
              <a:lnSpc>
                <a:spcPct val="90000"/>
              </a:lnSpc>
            </a:pPr>
            <a:endParaRPr lang="en-US" smtClean="0"/>
          </a:p>
          <a:p>
            <a:pPr>
              <a:lnSpc>
                <a:spcPct val="90000"/>
              </a:lnSpc>
            </a:pPr>
            <a:r>
              <a:rPr lang="en-US" smtClean="0"/>
              <a:t>It is awkward or impossible to use active voice when documenting methods without using first person, which would focus the reader's attention on the investigator rather than the work. </a:t>
            </a:r>
          </a:p>
          <a:p>
            <a:pPr>
              <a:lnSpc>
                <a:spcPct val="90000"/>
              </a:lnSpc>
            </a:pPr>
            <a:endParaRPr lang="en-US" smtClean="0"/>
          </a:p>
          <a:p>
            <a:pPr>
              <a:lnSpc>
                <a:spcPct val="90000"/>
              </a:lnSpc>
            </a:pPr>
            <a:r>
              <a:rPr lang="en-US" smtClean="0"/>
              <a:t>Therefore when writing up the methods most authors use third person passive voice. </a:t>
            </a:r>
          </a:p>
          <a:p>
            <a:pPr>
              <a:lnSpc>
                <a:spcPct val="90000"/>
              </a:lnSpc>
            </a:pPr>
            <a:endParaRPr lang="en-US" smtClean="0"/>
          </a:p>
          <a:p>
            <a:pPr>
              <a:lnSpc>
                <a:spcPct val="90000"/>
              </a:lnSpc>
            </a:pPr>
            <a:r>
              <a:rPr lang="en-US" smtClean="0"/>
              <a:t>Use normal prose in this and in every other section of the paper – avoid informal lists, and use complete sentences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a:defRPr/>
            </a:pPr>
            <a:r>
              <a:rPr lang="en-US" smtClean="0"/>
              <a:t>What to Avoid</a:t>
            </a:r>
          </a:p>
        </p:txBody>
      </p:sp>
      <p:sp>
        <p:nvSpPr>
          <p:cNvPr id="57347" name="Rectangle 3"/>
          <p:cNvSpPr>
            <a:spLocks noGrp="1" noChangeArrowheads="1"/>
          </p:cNvSpPr>
          <p:nvPr>
            <p:ph type="body" idx="1"/>
          </p:nvPr>
        </p:nvSpPr>
        <p:spPr/>
        <p:txBody>
          <a:bodyPr/>
          <a:lstStyle/>
          <a:p>
            <a:r>
              <a:rPr lang="en-US" sz="2600" smtClean="0"/>
              <a:t>Materials and methods are not a set of instructions. </a:t>
            </a:r>
          </a:p>
          <a:p>
            <a:endParaRPr lang="en-US" sz="2600" smtClean="0"/>
          </a:p>
          <a:p>
            <a:r>
              <a:rPr lang="en-US" sz="2600" smtClean="0"/>
              <a:t>Omit all explanatory information and background - save it for the discussion. </a:t>
            </a:r>
          </a:p>
          <a:p>
            <a:endParaRPr lang="en-US" sz="2600" smtClean="0"/>
          </a:p>
          <a:p>
            <a:r>
              <a:rPr lang="en-US" sz="2600" smtClean="0"/>
              <a:t>Omit information that is irrelevant to a third party, such as what color ice bucket you used, or which individual logged in the data.</a:t>
            </a:r>
            <a:r>
              <a:rPr lang="en-US" smtClean="0"/>
              <a:t>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a:defRPr/>
            </a:pPr>
            <a:r>
              <a:rPr lang="en-US" smtClean="0"/>
              <a:t>Results</a:t>
            </a:r>
          </a:p>
        </p:txBody>
      </p:sp>
      <p:sp>
        <p:nvSpPr>
          <p:cNvPr id="58371" name="Rectangle 3"/>
          <p:cNvSpPr>
            <a:spLocks noGrp="1" noChangeArrowheads="1"/>
          </p:cNvSpPr>
          <p:nvPr>
            <p:ph type="body" idx="1"/>
          </p:nvPr>
        </p:nvSpPr>
        <p:spPr/>
        <p:txBody>
          <a:bodyPr/>
          <a:lstStyle/>
          <a:p>
            <a:pPr>
              <a:lnSpc>
                <a:spcPct val="80000"/>
              </a:lnSpc>
            </a:pPr>
            <a:endParaRPr lang="en-US" sz="3600" b="1" smtClean="0"/>
          </a:p>
          <a:p>
            <a:pPr>
              <a:lnSpc>
                <a:spcPct val="80000"/>
              </a:lnSpc>
              <a:buFontTx/>
              <a:buNone/>
            </a:pPr>
            <a:r>
              <a:rPr lang="en-US" sz="3600" b="1" i="1" smtClean="0"/>
              <a:t>General intent</a:t>
            </a:r>
          </a:p>
          <a:p>
            <a:pPr>
              <a:lnSpc>
                <a:spcPct val="80000"/>
              </a:lnSpc>
              <a:buFontTx/>
              <a:buNone/>
            </a:pPr>
            <a:endParaRPr lang="en-US" sz="2000" b="1" i="1" smtClean="0"/>
          </a:p>
          <a:p>
            <a:pPr>
              <a:lnSpc>
                <a:spcPct val="80000"/>
              </a:lnSpc>
            </a:pPr>
            <a:r>
              <a:rPr lang="en-US" sz="3200" smtClean="0"/>
              <a:t>The purpose of a results section is to present and illustrate your findings. </a:t>
            </a:r>
          </a:p>
          <a:p>
            <a:pPr>
              <a:lnSpc>
                <a:spcPct val="80000"/>
              </a:lnSpc>
              <a:buFontTx/>
              <a:buNone/>
            </a:pPr>
            <a:endParaRPr lang="en-US" sz="3200" smtClean="0"/>
          </a:p>
          <a:p>
            <a:pPr>
              <a:lnSpc>
                <a:spcPct val="80000"/>
              </a:lnSpc>
            </a:pPr>
            <a:r>
              <a:rPr lang="en-US" sz="3200" smtClean="0"/>
              <a:t>Make this section a completely objective report of the results, and save all interpretation for the discussion.</a:t>
            </a:r>
            <a:endParaRPr lang="en-US" sz="3200" b="1"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a:defRPr/>
            </a:pPr>
            <a:r>
              <a:rPr lang="en-US" smtClean="0"/>
              <a:t>Results - </a:t>
            </a:r>
            <a:r>
              <a:rPr lang="en-US" sz="2800" b="1" i="1" smtClean="0"/>
              <a:t>Contents</a:t>
            </a:r>
          </a:p>
        </p:txBody>
      </p:sp>
      <p:sp>
        <p:nvSpPr>
          <p:cNvPr id="59395" name="Rectangle 3"/>
          <p:cNvSpPr>
            <a:spLocks noGrp="1" noChangeArrowheads="1"/>
          </p:cNvSpPr>
          <p:nvPr>
            <p:ph type="body" idx="1"/>
          </p:nvPr>
        </p:nvSpPr>
        <p:spPr>
          <a:xfrm>
            <a:off x="0" y="1524000"/>
            <a:ext cx="8890000" cy="4419600"/>
          </a:xfrm>
        </p:spPr>
        <p:txBody>
          <a:bodyPr/>
          <a:lstStyle/>
          <a:p>
            <a:pPr>
              <a:lnSpc>
                <a:spcPct val="90000"/>
              </a:lnSpc>
            </a:pPr>
            <a:r>
              <a:rPr lang="en-US" sz="2700" smtClean="0">
                <a:latin typeface="Cambria" pitchFamily="18" charset="0"/>
              </a:rPr>
              <a:t>Summarize your findings in text and illustrate them, if appropriate, with figures and tables. </a:t>
            </a:r>
          </a:p>
          <a:p>
            <a:pPr>
              <a:lnSpc>
                <a:spcPct val="90000"/>
              </a:lnSpc>
              <a:spcBef>
                <a:spcPts val="1200"/>
              </a:spcBef>
            </a:pPr>
            <a:r>
              <a:rPr lang="en-US" sz="2700" smtClean="0">
                <a:latin typeface="Cambria" pitchFamily="18" charset="0"/>
              </a:rPr>
              <a:t>In text, describe each of your results, pointing the reader to observations that are most relevant. </a:t>
            </a:r>
          </a:p>
          <a:p>
            <a:pPr>
              <a:lnSpc>
                <a:spcPct val="90000"/>
              </a:lnSpc>
              <a:spcBef>
                <a:spcPts val="1200"/>
              </a:spcBef>
            </a:pPr>
            <a:r>
              <a:rPr lang="en-US" sz="2700" smtClean="0">
                <a:latin typeface="Cambria" pitchFamily="18" charset="0"/>
              </a:rPr>
              <a:t>Provide a context, such as by describing the question that was addressed by making a particular observation. </a:t>
            </a:r>
          </a:p>
          <a:p>
            <a:pPr>
              <a:lnSpc>
                <a:spcPct val="90000"/>
              </a:lnSpc>
              <a:spcBef>
                <a:spcPts val="1200"/>
              </a:spcBef>
            </a:pPr>
            <a:r>
              <a:rPr lang="en-US" sz="2700" smtClean="0">
                <a:latin typeface="Cambria" pitchFamily="18" charset="0"/>
              </a:rPr>
              <a:t>Describe results of control experiments and include observations that are not presented in a formal figure or table, if appropriate. </a:t>
            </a:r>
          </a:p>
          <a:p>
            <a:pPr>
              <a:lnSpc>
                <a:spcPct val="90000"/>
              </a:lnSpc>
              <a:spcBef>
                <a:spcPts val="1200"/>
              </a:spcBef>
            </a:pPr>
            <a:r>
              <a:rPr lang="en-US" sz="2700" smtClean="0">
                <a:latin typeface="Cambria" pitchFamily="18" charset="0"/>
              </a:rPr>
              <a:t>Analyze your data, then prepare the analyzed (converted) data in the form of a figure (graph), table, or in text form. </a:t>
            </a:r>
          </a:p>
          <a:p>
            <a:pPr>
              <a:lnSpc>
                <a:spcPct val="90000"/>
              </a:lnSpc>
            </a:pPr>
            <a:endParaRPr lang="en-US" sz="200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a:defRPr/>
            </a:pPr>
            <a:r>
              <a:rPr lang="en-US" smtClean="0"/>
              <a:t>Results – </a:t>
            </a:r>
            <a:r>
              <a:rPr lang="en-US" sz="2800" b="1" i="1" smtClean="0"/>
              <a:t>What to avoid</a:t>
            </a:r>
          </a:p>
        </p:txBody>
      </p:sp>
      <p:sp>
        <p:nvSpPr>
          <p:cNvPr id="60419" name="Rectangle 3"/>
          <p:cNvSpPr>
            <a:spLocks noGrp="1" noChangeArrowheads="1"/>
          </p:cNvSpPr>
          <p:nvPr>
            <p:ph type="body" idx="1"/>
          </p:nvPr>
        </p:nvSpPr>
        <p:spPr>
          <a:xfrm>
            <a:off x="304800" y="1600200"/>
            <a:ext cx="8610600" cy="4495800"/>
          </a:xfrm>
        </p:spPr>
        <p:txBody>
          <a:bodyPr/>
          <a:lstStyle/>
          <a:p>
            <a:r>
              <a:rPr lang="en-US" sz="2600" smtClean="0"/>
              <a:t>Do not discuss or interpret your results, report background information, or attempt to explain anything.</a:t>
            </a:r>
          </a:p>
          <a:p>
            <a:pPr>
              <a:spcBef>
                <a:spcPts val="1200"/>
              </a:spcBef>
            </a:pPr>
            <a:r>
              <a:rPr lang="en-US" sz="2600" smtClean="0"/>
              <a:t>Never include raw data or intermediate calculations in a research paper. </a:t>
            </a:r>
          </a:p>
          <a:p>
            <a:pPr>
              <a:spcBef>
                <a:spcPts val="1200"/>
              </a:spcBef>
              <a:spcAft>
                <a:spcPts val="600"/>
              </a:spcAft>
            </a:pPr>
            <a:r>
              <a:rPr lang="en-US" sz="2600" smtClean="0"/>
              <a:t>Do not present the same data more than once. </a:t>
            </a:r>
          </a:p>
          <a:p>
            <a:r>
              <a:rPr lang="en-US" sz="2600" smtClean="0"/>
              <a:t>Text should complement any figures or tables, not repeat the same information. </a:t>
            </a:r>
          </a:p>
          <a:p>
            <a:pPr>
              <a:spcBef>
                <a:spcPts val="1200"/>
              </a:spcBef>
            </a:pPr>
            <a:r>
              <a:rPr lang="en-US" sz="2600" smtClean="0"/>
              <a:t>Please do not confuse figures with tables - there is a difference. </a:t>
            </a:r>
          </a:p>
          <a:p>
            <a:endParaRPr lang="en-US" sz="200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a:defRPr/>
            </a:pPr>
            <a:r>
              <a:rPr lang="en-US" smtClean="0"/>
              <a:t>Results - </a:t>
            </a:r>
            <a:r>
              <a:rPr lang="en-US" sz="2800" b="1" i="1" smtClean="0"/>
              <a:t>Style</a:t>
            </a:r>
          </a:p>
        </p:txBody>
      </p:sp>
      <p:sp>
        <p:nvSpPr>
          <p:cNvPr id="61443" name="Rectangle 3"/>
          <p:cNvSpPr>
            <a:spLocks noGrp="1" noChangeArrowheads="1"/>
          </p:cNvSpPr>
          <p:nvPr>
            <p:ph type="body" idx="1"/>
          </p:nvPr>
        </p:nvSpPr>
        <p:spPr>
          <a:xfrm>
            <a:off x="558800" y="1600200"/>
            <a:ext cx="8204200" cy="5105400"/>
          </a:xfrm>
        </p:spPr>
        <p:txBody>
          <a:bodyPr/>
          <a:lstStyle/>
          <a:p>
            <a:r>
              <a:rPr lang="en-US" sz="2500" smtClean="0"/>
              <a:t>Always use past tense when you refer to your results, and put everything in a logical order. </a:t>
            </a:r>
          </a:p>
          <a:p>
            <a:pPr>
              <a:spcBef>
                <a:spcPts val="1200"/>
              </a:spcBef>
            </a:pPr>
            <a:r>
              <a:rPr lang="en-US" sz="2500" smtClean="0"/>
              <a:t>In text, refer to each figure as "figure 1," "figure 2," etc. ; number your tables as well (see the reference text for details) </a:t>
            </a:r>
          </a:p>
          <a:p>
            <a:pPr>
              <a:spcBef>
                <a:spcPts val="1200"/>
              </a:spcBef>
            </a:pPr>
            <a:r>
              <a:rPr lang="en-US" sz="2500" smtClean="0"/>
              <a:t>Place figures and tables, properly numbered, in order at the end of the report (clearly distinguish them from any other material such as raw data, standard curves, etc.) </a:t>
            </a:r>
          </a:p>
          <a:p>
            <a:pPr>
              <a:spcBef>
                <a:spcPts val="1200"/>
              </a:spcBef>
            </a:pPr>
            <a:r>
              <a:rPr lang="en-US" sz="2500" smtClean="0"/>
              <a:t>If you prefer, you may place your figures and tables appropriately within the text of your results section. </a:t>
            </a:r>
          </a:p>
          <a:p>
            <a:endParaRPr lang="en-US" sz="200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pPr>
              <a:defRPr/>
            </a:pPr>
            <a:r>
              <a:rPr lang="en-US" smtClean="0"/>
              <a:t>Figures and Tables</a:t>
            </a:r>
          </a:p>
        </p:txBody>
      </p:sp>
      <p:sp>
        <p:nvSpPr>
          <p:cNvPr id="62467" name="Rectangle 3"/>
          <p:cNvSpPr>
            <a:spLocks noGrp="1" noChangeArrowheads="1"/>
          </p:cNvSpPr>
          <p:nvPr>
            <p:ph type="body" idx="1"/>
          </p:nvPr>
        </p:nvSpPr>
        <p:spPr/>
        <p:txBody>
          <a:bodyPr/>
          <a:lstStyle/>
          <a:p>
            <a:pPr>
              <a:lnSpc>
                <a:spcPct val="80000"/>
              </a:lnSpc>
            </a:pPr>
            <a:r>
              <a:rPr lang="en-US" sz="2000" smtClean="0"/>
              <a:t>Either place figures and tables within the text of the result, or include them in the back of the report (following Literature Cited) - do one or the other.</a:t>
            </a:r>
          </a:p>
          <a:p>
            <a:pPr>
              <a:lnSpc>
                <a:spcPct val="80000"/>
              </a:lnSpc>
              <a:buFontTx/>
              <a:buNone/>
            </a:pPr>
            <a:r>
              <a:rPr lang="en-US" sz="2000" smtClean="0"/>
              <a:t> </a:t>
            </a:r>
          </a:p>
          <a:p>
            <a:pPr>
              <a:lnSpc>
                <a:spcPct val="80000"/>
              </a:lnSpc>
            </a:pPr>
            <a:r>
              <a:rPr lang="en-US" sz="2000" smtClean="0"/>
              <a:t>If you place figures and tables at the end of the report, make sure they are clearly distinguished from any attached appendix materials, such as raw data </a:t>
            </a:r>
          </a:p>
          <a:p>
            <a:pPr>
              <a:lnSpc>
                <a:spcPct val="80000"/>
              </a:lnSpc>
            </a:pPr>
            <a:endParaRPr lang="en-US" sz="2000" smtClean="0"/>
          </a:p>
          <a:p>
            <a:pPr>
              <a:lnSpc>
                <a:spcPct val="80000"/>
              </a:lnSpc>
            </a:pPr>
            <a:r>
              <a:rPr lang="en-US" sz="2000" smtClean="0"/>
              <a:t>Regardless of placement, each figure must be numbered consecutively and complete with caption (caption goes under the figure) </a:t>
            </a:r>
          </a:p>
          <a:p>
            <a:pPr>
              <a:lnSpc>
                <a:spcPct val="80000"/>
              </a:lnSpc>
            </a:pPr>
            <a:endParaRPr lang="en-US" sz="2000" smtClean="0"/>
          </a:p>
          <a:p>
            <a:pPr>
              <a:lnSpc>
                <a:spcPct val="80000"/>
              </a:lnSpc>
            </a:pPr>
            <a:r>
              <a:rPr lang="en-US" sz="2000" smtClean="0"/>
              <a:t>Regardless of placement, each table must be titled, numbered consecutively and complete with heading (title with description goes above the table) </a:t>
            </a:r>
          </a:p>
          <a:p>
            <a:pPr>
              <a:lnSpc>
                <a:spcPct val="80000"/>
              </a:lnSpc>
            </a:pPr>
            <a:endParaRPr lang="en-US" sz="2000" smtClean="0"/>
          </a:p>
          <a:p>
            <a:pPr>
              <a:lnSpc>
                <a:spcPct val="80000"/>
              </a:lnSpc>
            </a:pPr>
            <a:r>
              <a:rPr lang="en-US" sz="2000" smtClean="0"/>
              <a:t>Each figure and table must be sufficiently complete that it could stand on its own, separate from text </a:t>
            </a:r>
          </a:p>
          <a:p>
            <a:pPr>
              <a:lnSpc>
                <a:spcPct val="80000"/>
              </a:lnSpc>
            </a:pPr>
            <a:endParaRPr lang="en-US" sz="200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a:defRPr/>
            </a:pPr>
            <a:r>
              <a:rPr lang="en-US" smtClean="0"/>
              <a:t>Discussion</a:t>
            </a:r>
          </a:p>
        </p:txBody>
      </p:sp>
      <p:sp>
        <p:nvSpPr>
          <p:cNvPr id="63491" name="Rectangle 3"/>
          <p:cNvSpPr>
            <a:spLocks noGrp="1" noChangeArrowheads="1"/>
          </p:cNvSpPr>
          <p:nvPr>
            <p:ph type="body" idx="1"/>
          </p:nvPr>
        </p:nvSpPr>
        <p:spPr/>
        <p:txBody>
          <a:bodyPr/>
          <a:lstStyle/>
          <a:p>
            <a:pPr>
              <a:lnSpc>
                <a:spcPct val="80000"/>
              </a:lnSpc>
              <a:buFontTx/>
              <a:buNone/>
            </a:pPr>
            <a:r>
              <a:rPr lang="en-US" sz="1800" b="1" i="1" smtClean="0"/>
              <a:t>o      </a:t>
            </a:r>
            <a:r>
              <a:rPr lang="en-US" b="1" i="1" smtClean="0">
                <a:solidFill>
                  <a:schemeClr val="hlink"/>
                </a:solidFill>
              </a:rPr>
              <a:t>The discussion section is the heart of the paper</a:t>
            </a:r>
            <a:r>
              <a:rPr lang="en-US" sz="1800" b="1" i="1" smtClean="0">
                <a:solidFill>
                  <a:schemeClr val="hlink"/>
                </a:solidFill>
              </a:rPr>
              <a:t/>
            </a:r>
            <a:br>
              <a:rPr lang="en-US" sz="1800" b="1" i="1" smtClean="0">
                <a:solidFill>
                  <a:schemeClr val="hlink"/>
                </a:solidFill>
              </a:rPr>
            </a:br>
            <a:r>
              <a:rPr lang="en-US" sz="1800" b="1" i="1" smtClean="0"/>
              <a:t/>
            </a:r>
            <a:br>
              <a:rPr lang="en-US" sz="1800" b="1" i="1" smtClean="0"/>
            </a:br>
            <a:endParaRPr lang="en-US" sz="1800" b="1" i="1" smtClean="0"/>
          </a:p>
          <a:p>
            <a:pPr>
              <a:lnSpc>
                <a:spcPct val="80000"/>
              </a:lnSpc>
              <a:buFontTx/>
              <a:buNone/>
            </a:pPr>
            <a:r>
              <a:rPr lang="en-US" b="1" i="1" smtClean="0">
                <a:solidFill>
                  <a:schemeClr val="accent1"/>
                </a:solidFill>
              </a:rPr>
              <a:t>General intent</a:t>
            </a:r>
          </a:p>
          <a:p>
            <a:pPr>
              <a:lnSpc>
                <a:spcPct val="80000"/>
              </a:lnSpc>
              <a:buFontTx/>
              <a:buNone/>
            </a:pPr>
            <a:endParaRPr lang="en-US" b="1" i="1" smtClean="0">
              <a:solidFill>
                <a:schemeClr val="accent1"/>
              </a:solidFill>
            </a:endParaRPr>
          </a:p>
          <a:p>
            <a:pPr>
              <a:lnSpc>
                <a:spcPct val="80000"/>
              </a:lnSpc>
            </a:pPr>
            <a:r>
              <a:rPr lang="en-US" sz="2800" smtClean="0"/>
              <a:t>The objective here is to provide an interpretation of your results and support for all of your conclusions, using evidence from your experiment and generally accepted knowledge, if appropriate. </a:t>
            </a:r>
          </a:p>
          <a:p>
            <a:pPr>
              <a:lnSpc>
                <a:spcPct val="80000"/>
              </a:lnSpc>
            </a:pPr>
            <a:endParaRPr lang="en-US" sz="2800" smtClean="0"/>
          </a:p>
          <a:p>
            <a:pPr>
              <a:lnSpc>
                <a:spcPct val="80000"/>
              </a:lnSpc>
            </a:pPr>
            <a:r>
              <a:rPr lang="en-US" sz="2800" smtClean="0"/>
              <a:t>The significance of findings should be clearly described. </a:t>
            </a:r>
            <a:endParaRPr lang="en-US" sz="2800" b="1" smtClean="0"/>
          </a:p>
          <a:p>
            <a:pPr>
              <a:lnSpc>
                <a:spcPct val="80000"/>
              </a:lnSpc>
              <a:buFontTx/>
              <a:buNone/>
            </a:pPr>
            <a:endParaRPr lang="en-US" sz="2000" b="1"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a:defRPr/>
            </a:pPr>
            <a:r>
              <a:rPr lang="en-US" smtClean="0"/>
              <a:t>Discussion - </a:t>
            </a:r>
            <a:r>
              <a:rPr lang="en-US" sz="2800" b="1" i="1" smtClean="0"/>
              <a:t>Style</a:t>
            </a:r>
          </a:p>
        </p:txBody>
      </p:sp>
      <p:sp>
        <p:nvSpPr>
          <p:cNvPr id="64515" name="Rectangle 3"/>
          <p:cNvSpPr>
            <a:spLocks noGrp="1" noChangeArrowheads="1"/>
          </p:cNvSpPr>
          <p:nvPr>
            <p:ph type="body" idx="1"/>
          </p:nvPr>
        </p:nvSpPr>
        <p:spPr/>
        <p:txBody>
          <a:bodyPr/>
          <a:lstStyle/>
          <a:p>
            <a:pPr>
              <a:lnSpc>
                <a:spcPct val="80000"/>
              </a:lnSpc>
            </a:pPr>
            <a:endParaRPr lang="en-US" sz="2000" smtClean="0"/>
          </a:p>
          <a:p>
            <a:pPr>
              <a:lnSpc>
                <a:spcPct val="80000"/>
              </a:lnSpc>
            </a:pPr>
            <a:r>
              <a:rPr lang="en-US" sz="2600" smtClean="0"/>
              <a:t>When you refer to information, distinguish data generated by your own studies from published information or from information obtained from other students  </a:t>
            </a:r>
          </a:p>
          <a:p>
            <a:pPr>
              <a:lnSpc>
                <a:spcPct val="80000"/>
              </a:lnSpc>
            </a:pPr>
            <a:endParaRPr lang="en-US" sz="2600" smtClean="0"/>
          </a:p>
          <a:p>
            <a:pPr>
              <a:lnSpc>
                <a:spcPct val="80000"/>
              </a:lnSpc>
            </a:pPr>
            <a:r>
              <a:rPr lang="en-US" sz="2600" smtClean="0"/>
              <a:t>Refer to work done by specific individuals (including yourself) in past tense. </a:t>
            </a:r>
          </a:p>
          <a:p>
            <a:pPr>
              <a:lnSpc>
                <a:spcPct val="80000"/>
              </a:lnSpc>
            </a:pPr>
            <a:endParaRPr lang="en-US" sz="2600" smtClean="0"/>
          </a:p>
          <a:p>
            <a:pPr>
              <a:lnSpc>
                <a:spcPct val="80000"/>
              </a:lnSpc>
            </a:pPr>
            <a:r>
              <a:rPr lang="en-US" sz="2600" smtClean="0"/>
              <a:t>Refer to generally accepted facts and principles in present tense. </a:t>
            </a:r>
          </a:p>
          <a:p>
            <a:pPr>
              <a:lnSpc>
                <a:spcPct val="80000"/>
              </a:lnSpc>
            </a:pPr>
            <a:endParaRPr lang="en-US" sz="2000"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a:defRPr/>
            </a:pPr>
            <a:r>
              <a:rPr lang="en-US" smtClean="0"/>
              <a:t>How to Structure a Discussion</a:t>
            </a:r>
          </a:p>
        </p:txBody>
      </p:sp>
      <p:sp>
        <p:nvSpPr>
          <p:cNvPr id="49155" name="Rectangle 3"/>
          <p:cNvSpPr>
            <a:spLocks noGrp="1" noChangeArrowheads="1"/>
          </p:cNvSpPr>
          <p:nvPr>
            <p:ph type="body" idx="1"/>
          </p:nvPr>
        </p:nvSpPr>
        <p:spPr/>
        <p:txBody>
          <a:bodyPr/>
          <a:lstStyle/>
          <a:p>
            <a:r>
              <a:rPr lang="en-US" smtClean="0"/>
              <a:t>Start with a short 3-4-statement paragraph summarizing the essential findings</a:t>
            </a:r>
          </a:p>
          <a:p>
            <a:endParaRPr lang="en-US" smtClean="0"/>
          </a:p>
          <a:p>
            <a:r>
              <a:rPr lang="en-US" smtClean="0"/>
              <a:t>If the study objective was to test whether the drug X was safe and effective in treating disease Y in a population Z, then the first statement should directly say that:</a:t>
            </a:r>
          </a:p>
          <a:p>
            <a:pPr lvl="1"/>
            <a:r>
              <a:rPr lang="en-US" i="1" smtClean="0"/>
              <a:t>Es. The study reported herein demonstrates that estrogen replacement therapy is safe and effective in reducing the incidence of hip fractures in postmenopausal women with osteoporosis.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left)">
                                      <p:cBhvr>
                                        <p:cTn id="7" dur="500"/>
                                        <p:tgtEl>
                                          <p:spTgt spid="491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155">
                                            <p:txEl>
                                              <p:pRg st="2" end="2"/>
                                            </p:txEl>
                                          </p:spTgt>
                                        </p:tgtEl>
                                        <p:attrNameLst>
                                          <p:attrName>style.visibility</p:attrName>
                                        </p:attrNameLst>
                                      </p:cBhvr>
                                      <p:to>
                                        <p:strVal val="visible"/>
                                      </p:to>
                                    </p:set>
                                    <p:animEffect transition="in" filter="wipe(left)">
                                      <p:cBhvr>
                                        <p:cTn id="12" dur="500"/>
                                        <p:tgtEl>
                                          <p:spTgt spid="4915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9155">
                                            <p:txEl>
                                              <p:pRg st="3" end="3"/>
                                            </p:txEl>
                                          </p:spTgt>
                                        </p:tgtEl>
                                        <p:attrNameLst>
                                          <p:attrName>style.visibility</p:attrName>
                                        </p:attrNameLst>
                                      </p:cBhvr>
                                      <p:to>
                                        <p:strVal val="visible"/>
                                      </p:to>
                                    </p:set>
                                    <p:animEffect transition="in" filter="wipe(left)">
                                      <p:cBhvr>
                                        <p:cTn id="17" dur="500"/>
                                        <p:tgtEl>
                                          <p:spTgt spid="491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a:defRPr/>
            </a:pPr>
            <a:r>
              <a:rPr lang="en-US" smtClean="0"/>
              <a:t>Writing the Discussion</a:t>
            </a:r>
          </a:p>
        </p:txBody>
      </p:sp>
      <p:sp>
        <p:nvSpPr>
          <p:cNvPr id="50179" name="Rectangle 3"/>
          <p:cNvSpPr>
            <a:spLocks noGrp="1" noChangeArrowheads="1"/>
          </p:cNvSpPr>
          <p:nvPr>
            <p:ph type="body" idx="1"/>
          </p:nvPr>
        </p:nvSpPr>
        <p:spPr/>
        <p:txBody>
          <a:bodyPr/>
          <a:lstStyle/>
          <a:p>
            <a:pPr>
              <a:lnSpc>
                <a:spcPct val="90000"/>
              </a:lnSpc>
            </a:pPr>
            <a:r>
              <a:rPr lang="en-US" smtClean="0"/>
              <a:t>Address each of the points of discussion in separate paragraphs</a:t>
            </a:r>
          </a:p>
          <a:p>
            <a:pPr>
              <a:lnSpc>
                <a:spcPct val="90000"/>
              </a:lnSpc>
            </a:pPr>
            <a:endParaRPr lang="en-US" smtClean="0"/>
          </a:p>
          <a:p>
            <a:pPr>
              <a:lnSpc>
                <a:spcPct val="90000"/>
              </a:lnSpc>
            </a:pPr>
            <a:r>
              <a:rPr lang="en-US" smtClean="0"/>
              <a:t>Give your interpretation of the results in a way that leads the readers to understand the relevance of your findings</a:t>
            </a:r>
          </a:p>
          <a:p>
            <a:pPr>
              <a:lnSpc>
                <a:spcPct val="90000"/>
              </a:lnSpc>
            </a:pPr>
            <a:endParaRPr lang="en-US" smtClean="0"/>
          </a:p>
          <a:p>
            <a:pPr>
              <a:lnSpc>
                <a:spcPct val="90000"/>
              </a:lnSpc>
            </a:pPr>
            <a:r>
              <a:rPr lang="en-US" smtClean="0"/>
              <a:t>Tell the readers how your results support the conclusions and the significance of the results</a:t>
            </a:r>
          </a:p>
          <a:p>
            <a:pPr>
              <a:lnSpc>
                <a:spcPct val="90000"/>
              </a:lnSpc>
            </a:pPr>
            <a:endParaRPr lang="en-US" smtClean="0"/>
          </a:p>
          <a:p>
            <a:pPr>
              <a:lnSpc>
                <a:spcPct val="90000"/>
              </a:lnSpc>
            </a:pPr>
            <a:r>
              <a:rPr lang="en-US" smtClean="0"/>
              <a:t>Quote previous work in support of your findings and provide credibility to your claims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checkerboard(across)">
                                      <p:cBhvr>
                                        <p:cTn id="7" dur="500"/>
                                        <p:tgtEl>
                                          <p:spTgt spid="5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0179">
                                            <p:txEl>
                                              <p:pRg st="2" end="2"/>
                                            </p:txEl>
                                          </p:spTgt>
                                        </p:tgtEl>
                                        <p:attrNameLst>
                                          <p:attrName>style.visibility</p:attrName>
                                        </p:attrNameLst>
                                      </p:cBhvr>
                                      <p:to>
                                        <p:strVal val="visible"/>
                                      </p:to>
                                    </p:set>
                                    <p:animEffect transition="in" filter="checkerboard(across)">
                                      <p:cBhvr>
                                        <p:cTn id="12" dur="500"/>
                                        <p:tgtEl>
                                          <p:spTgt spid="501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0179">
                                            <p:txEl>
                                              <p:pRg st="4" end="4"/>
                                            </p:txEl>
                                          </p:spTgt>
                                        </p:tgtEl>
                                        <p:attrNameLst>
                                          <p:attrName>style.visibility</p:attrName>
                                        </p:attrNameLst>
                                      </p:cBhvr>
                                      <p:to>
                                        <p:strVal val="visible"/>
                                      </p:to>
                                    </p:set>
                                    <p:animEffect transition="in" filter="checkerboard(across)">
                                      <p:cBhvr>
                                        <p:cTn id="17" dur="500"/>
                                        <p:tgtEl>
                                          <p:spTgt spid="501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0179">
                                            <p:txEl>
                                              <p:pRg st="6" end="6"/>
                                            </p:txEl>
                                          </p:spTgt>
                                        </p:tgtEl>
                                        <p:attrNameLst>
                                          <p:attrName>style.visibility</p:attrName>
                                        </p:attrNameLst>
                                      </p:cBhvr>
                                      <p:to>
                                        <p:strVal val="visible"/>
                                      </p:to>
                                    </p:set>
                                    <p:animEffect transition="in" filter="checkerboard(across)">
                                      <p:cBhvr>
                                        <p:cTn id="22" dur="500"/>
                                        <p:tgtEl>
                                          <p:spTgt spid="501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a:defRPr/>
            </a:pPr>
            <a:r>
              <a:rPr lang="en-US" smtClean="0"/>
              <a:t>Writing the Discussion</a:t>
            </a:r>
          </a:p>
        </p:txBody>
      </p:sp>
      <p:sp>
        <p:nvSpPr>
          <p:cNvPr id="52227" name="Rectangle 3"/>
          <p:cNvSpPr>
            <a:spLocks noGrp="1" noChangeArrowheads="1"/>
          </p:cNvSpPr>
          <p:nvPr>
            <p:ph type="body" idx="1"/>
          </p:nvPr>
        </p:nvSpPr>
        <p:spPr/>
        <p:txBody>
          <a:bodyPr/>
          <a:lstStyle/>
          <a:p>
            <a:r>
              <a:rPr lang="en-US" smtClean="0"/>
              <a:t>End the Discussion with a 4-5-statement paragraph summarizing again the main findings and their implications for patient treatment or future research</a:t>
            </a:r>
          </a:p>
          <a:p>
            <a:endParaRPr lang="en-US" smtClean="0"/>
          </a:p>
          <a:p>
            <a:r>
              <a:rPr lang="en-US" smtClean="0"/>
              <a:t>Consider starting the final paragraph with words framing a conclusion</a:t>
            </a:r>
          </a:p>
          <a:p>
            <a:pPr lvl="1"/>
            <a:r>
              <a:rPr lang="en-US" i="1" smtClean="0"/>
              <a:t>In summary, our results demonstrate that…</a:t>
            </a:r>
          </a:p>
          <a:p>
            <a:pPr lvl="1"/>
            <a:r>
              <a:rPr lang="en-US" i="1" smtClean="0"/>
              <a:t>In conclusion, we provide evidence for a therapeutic effect… </a:t>
            </a:r>
          </a:p>
          <a:p>
            <a:pPr lvl="1"/>
            <a:endParaRPr lang="en-US" i="1" smtClean="0"/>
          </a:p>
          <a:p>
            <a:r>
              <a:rPr lang="en-US" smtClean="0"/>
              <a:t>Some readers will skip to the end of the Discussion – use the final paragraph to provide your “punch-line”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checkerboard(across)">
                                      <p:cBhvr>
                                        <p:cTn id="7" dur="500"/>
                                        <p:tgtEl>
                                          <p:spTgt spid="52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2227">
                                            <p:txEl>
                                              <p:pRg st="2" end="2"/>
                                            </p:txEl>
                                          </p:spTgt>
                                        </p:tgtEl>
                                        <p:attrNameLst>
                                          <p:attrName>style.visibility</p:attrName>
                                        </p:attrNameLst>
                                      </p:cBhvr>
                                      <p:to>
                                        <p:strVal val="visible"/>
                                      </p:to>
                                    </p:set>
                                    <p:animEffect transition="in" filter="checkerboard(across)">
                                      <p:cBhvr>
                                        <p:cTn id="12" dur="500"/>
                                        <p:tgtEl>
                                          <p:spTgt spid="52227">
                                            <p:txEl>
                                              <p:pRg st="2" end="2"/>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52227">
                                            <p:txEl>
                                              <p:pRg st="3" end="3"/>
                                            </p:txEl>
                                          </p:spTgt>
                                        </p:tgtEl>
                                        <p:attrNameLst>
                                          <p:attrName>style.visibility</p:attrName>
                                        </p:attrNameLst>
                                      </p:cBhvr>
                                      <p:to>
                                        <p:strVal val="visible"/>
                                      </p:to>
                                    </p:set>
                                    <p:animEffect transition="in" filter="checkerboard(across)">
                                      <p:cBhvr>
                                        <p:cTn id="15" dur="500"/>
                                        <p:tgtEl>
                                          <p:spTgt spid="52227">
                                            <p:txEl>
                                              <p:pRg st="3" end="3"/>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52227">
                                            <p:txEl>
                                              <p:pRg st="4" end="4"/>
                                            </p:txEl>
                                          </p:spTgt>
                                        </p:tgtEl>
                                        <p:attrNameLst>
                                          <p:attrName>style.visibility</p:attrName>
                                        </p:attrNameLst>
                                      </p:cBhvr>
                                      <p:to>
                                        <p:strVal val="visible"/>
                                      </p:to>
                                    </p:set>
                                    <p:animEffect transition="in" filter="checkerboard(across)">
                                      <p:cBhvr>
                                        <p:cTn id="18" dur="500"/>
                                        <p:tgtEl>
                                          <p:spTgt spid="52227">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52227">
                                            <p:txEl>
                                              <p:pRg st="6" end="6"/>
                                            </p:txEl>
                                          </p:spTgt>
                                        </p:tgtEl>
                                        <p:attrNameLst>
                                          <p:attrName>style.visibility</p:attrName>
                                        </p:attrNameLst>
                                      </p:cBhvr>
                                      <p:to>
                                        <p:strVal val="visible"/>
                                      </p:to>
                                    </p:set>
                                    <p:animEffect transition="in" filter="checkerboard(across)">
                                      <p:cBhvr>
                                        <p:cTn id="23" dur="500"/>
                                        <p:tgtEl>
                                          <p:spTgt spid="522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a:defRPr/>
            </a:pPr>
            <a:r>
              <a:rPr lang="en-US" smtClean="0"/>
              <a:t>What NOT to Do in the Discussion</a:t>
            </a:r>
          </a:p>
        </p:txBody>
      </p:sp>
      <p:sp>
        <p:nvSpPr>
          <p:cNvPr id="53251" name="Rectangle 3"/>
          <p:cNvSpPr>
            <a:spLocks noGrp="1" noChangeArrowheads="1"/>
          </p:cNvSpPr>
          <p:nvPr>
            <p:ph type="body" idx="1"/>
          </p:nvPr>
        </p:nvSpPr>
        <p:spPr/>
        <p:txBody>
          <a:bodyPr/>
          <a:lstStyle/>
          <a:p>
            <a:pPr>
              <a:lnSpc>
                <a:spcPct val="80000"/>
              </a:lnSpc>
            </a:pPr>
            <a:r>
              <a:rPr lang="en-US" smtClean="0"/>
              <a:t>Do NOT repeat the results</a:t>
            </a:r>
          </a:p>
          <a:p>
            <a:pPr>
              <a:lnSpc>
                <a:spcPct val="80000"/>
              </a:lnSpc>
            </a:pPr>
            <a:endParaRPr lang="en-US" smtClean="0"/>
          </a:p>
          <a:p>
            <a:pPr>
              <a:lnSpc>
                <a:spcPct val="80000"/>
              </a:lnSpc>
            </a:pPr>
            <a:r>
              <a:rPr lang="en-US" smtClean="0"/>
              <a:t>Do quote previous work by yourself and others, but do NOT repeat the same statement of the Introduction</a:t>
            </a:r>
          </a:p>
          <a:p>
            <a:pPr>
              <a:lnSpc>
                <a:spcPct val="80000"/>
              </a:lnSpc>
            </a:pPr>
            <a:endParaRPr lang="en-US" smtClean="0"/>
          </a:p>
          <a:p>
            <a:pPr>
              <a:lnSpc>
                <a:spcPct val="80000"/>
              </a:lnSpc>
            </a:pPr>
            <a:r>
              <a:rPr lang="en-US" smtClean="0"/>
              <a:t>Do NOT try to explain everything, focus on the main themes of discussion</a:t>
            </a:r>
          </a:p>
          <a:p>
            <a:pPr>
              <a:lnSpc>
                <a:spcPct val="80000"/>
              </a:lnSpc>
            </a:pPr>
            <a:endParaRPr lang="en-US" smtClean="0"/>
          </a:p>
          <a:p>
            <a:pPr>
              <a:lnSpc>
                <a:spcPct val="80000"/>
              </a:lnSpc>
            </a:pPr>
            <a:r>
              <a:rPr lang="en-US" smtClean="0"/>
              <a:t>Do NOT write too much, 4-5 double-spaced pages (font 11 or 12 points) is optimal</a:t>
            </a:r>
          </a:p>
          <a:p>
            <a:pPr>
              <a:lnSpc>
                <a:spcPct val="80000"/>
              </a:lnSpc>
            </a:pPr>
            <a:endParaRPr lang="en-US" smtClean="0"/>
          </a:p>
          <a:p>
            <a:pPr>
              <a:lnSpc>
                <a:spcPct val="80000"/>
              </a:lnSpc>
            </a:pPr>
            <a:r>
              <a:rPr lang="en-US" smtClean="0"/>
              <a:t>Avoid redundancies and repetitions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wipe(left)">
                                      <p:cBhvr>
                                        <p:cTn id="7" dur="500"/>
                                        <p:tgtEl>
                                          <p:spTgt spid="532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3251">
                                            <p:txEl>
                                              <p:pRg st="2" end="2"/>
                                            </p:txEl>
                                          </p:spTgt>
                                        </p:tgtEl>
                                        <p:attrNameLst>
                                          <p:attrName>style.visibility</p:attrName>
                                        </p:attrNameLst>
                                      </p:cBhvr>
                                      <p:to>
                                        <p:strVal val="visible"/>
                                      </p:to>
                                    </p:set>
                                    <p:animEffect transition="in" filter="wipe(left)">
                                      <p:cBhvr>
                                        <p:cTn id="12" dur="500"/>
                                        <p:tgtEl>
                                          <p:spTgt spid="532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3251">
                                            <p:txEl>
                                              <p:pRg st="4" end="4"/>
                                            </p:txEl>
                                          </p:spTgt>
                                        </p:tgtEl>
                                        <p:attrNameLst>
                                          <p:attrName>style.visibility</p:attrName>
                                        </p:attrNameLst>
                                      </p:cBhvr>
                                      <p:to>
                                        <p:strVal val="visible"/>
                                      </p:to>
                                    </p:set>
                                    <p:animEffect transition="in" filter="wipe(left)">
                                      <p:cBhvr>
                                        <p:cTn id="17" dur="500"/>
                                        <p:tgtEl>
                                          <p:spTgt spid="5325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3251">
                                            <p:txEl>
                                              <p:pRg st="6" end="6"/>
                                            </p:txEl>
                                          </p:spTgt>
                                        </p:tgtEl>
                                        <p:attrNameLst>
                                          <p:attrName>style.visibility</p:attrName>
                                        </p:attrNameLst>
                                      </p:cBhvr>
                                      <p:to>
                                        <p:strVal val="visible"/>
                                      </p:to>
                                    </p:set>
                                    <p:animEffect transition="in" filter="wipe(left)">
                                      <p:cBhvr>
                                        <p:cTn id="22" dur="500"/>
                                        <p:tgtEl>
                                          <p:spTgt spid="53251">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3251">
                                            <p:txEl>
                                              <p:pRg st="8" end="8"/>
                                            </p:txEl>
                                          </p:spTgt>
                                        </p:tgtEl>
                                        <p:attrNameLst>
                                          <p:attrName>style.visibility</p:attrName>
                                        </p:attrNameLst>
                                      </p:cBhvr>
                                      <p:to>
                                        <p:strVal val="visible"/>
                                      </p:to>
                                    </p:set>
                                    <p:animEffect transition="in" filter="wipe(left)">
                                      <p:cBhvr>
                                        <p:cTn id="27" dur="500"/>
                                        <p:tgtEl>
                                          <p:spTgt spid="5325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a:defRPr/>
            </a:pPr>
            <a:r>
              <a:rPr lang="en-US" smtClean="0"/>
              <a:t>Avoid the following</a:t>
            </a:r>
          </a:p>
        </p:txBody>
      </p:sp>
      <p:sp>
        <p:nvSpPr>
          <p:cNvPr id="69635" name="Rectangle 3"/>
          <p:cNvSpPr>
            <a:spLocks noGrp="1" noChangeArrowheads="1"/>
          </p:cNvSpPr>
          <p:nvPr>
            <p:ph type="body" idx="1"/>
          </p:nvPr>
        </p:nvSpPr>
        <p:spPr/>
        <p:txBody>
          <a:bodyPr/>
          <a:lstStyle/>
          <a:p>
            <a:r>
              <a:rPr lang="en-US" smtClean="0"/>
              <a:t>The biggest mistake that students make in discussions is to present a superficial interpretation that more or less re-states the results. </a:t>
            </a:r>
          </a:p>
          <a:p>
            <a:endParaRPr lang="en-US" smtClean="0"/>
          </a:p>
          <a:p>
            <a:r>
              <a:rPr lang="en-US" smtClean="0"/>
              <a:t>It is necessary to suggest </a:t>
            </a:r>
            <a:r>
              <a:rPr lang="en-US" i="1" smtClean="0"/>
              <a:t>why</a:t>
            </a:r>
            <a:r>
              <a:rPr lang="en-US" smtClean="0"/>
              <a:t> results came out as they did, focusing on the mechanisms behind the observations.</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smtClean="0"/>
              <a:t>Citing of Literature in Text</a:t>
            </a:r>
          </a:p>
        </p:txBody>
      </p:sp>
      <p:sp>
        <p:nvSpPr>
          <p:cNvPr id="70659" name="Rectangle 3"/>
          <p:cNvSpPr>
            <a:spLocks noGrp="1" noChangeArrowheads="1"/>
          </p:cNvSpPr>
          <p:nvPr>
            <p:ph type="body" idx="1"/>
          </p:nvPr>
        </p:nvSpPr>
        <p:spPr/>
        <p:txBody>
          <a:bodyPr/>
          <a:lstStyle/>
          <a:p>
            <a:r>
              <a:rPr lang="en-US" smtClean="0"/>
              <a:t>Do not write initials of authors </a:t>
            </a:r>
          </a:p>
          <a:p>
            <a:r>
              <a:rPr lang="en-US" smtClean="0"/>
              <a:t>    eg : </a:t>
            </a:r>
            <a:r>
              <a:rPr lang="en-US" smtClean="0">
                <a:solidFill>
                  <a:schemeClr val="accent1"/>
                </a:solidFill>
              </a:rPr>
              <a:t>J. R. Holton</a:t>
            </a:r>
            <a:r>
              <a:rPr lang="en-US" smtClean="0"/>
              <a:t> (</a:t>
            </a:r>
            <a:r>
              <a:rPr lang="en-US" i="1" smtClean="0"/>
              <a:t>wrong</a:t>
            </a:r>
            <a:r>
              <a:rPr lang="en-US" smtClean="0"/>
              <a:t>), </a:t>
            </a:r>
            <a:r>
              <a:rPr lang="en-US" smtClean="0">
                <a:solidFill>
                  <a:schemeClr val="hlink"/>
                </a:solidFill>
              </a:rPr>
              <a:t>Holton</a:t>
            </a:r>
            <a:r>
              <a:rPr lang="en-US" smtClean="0"/>
              <a:t> (</a:t>
            </a:r>
            <a:r>
              <a:rPr lang="en-US" i="1" smtClean="0"/>
              <a:t>correc</a:t>
            </a:r>
            <a:r>
              <a:rPr lang="en-US" smtClean="0"/>
              <a:t>t)</a:t>
            </a:r>
          </a:p>
          <a:p>
            <a:r>
              <a:rPr lang="en-US" smtClean="0"/>
              <a:t>Author(s) should represent by the last name</a:t>
            </a:r>
          </a:p>
          <a:p>
            <a:r>
              <a:rPr lang="en-US" smtClean="0"/>
              <a:t>In the case of one or two authors, then show by name, followed by the year of publication.</a:t>
            </a:r>
          </a:p>
          <a:p>
            <a:r>
              <a:rPr lang="en-US" smtClean="0"/>
              <a:t>     eg : </a:t>
            </a:r>
            <a:r>
              <a:rPr lang="en-US" smtClean="0">
                <a:solidFill>
                  <a:schemeClr val="tx2"/>
                </a:solidFill>
              </a:rPr>
              <a:t>Holton (2005), Holton and Tan (1996)</a:t>
            </a:r>
          </a:p>
          <a:p>
            <a:r>
              <a:rPr lang="en-US" smtClean="0"/>
              <a:t>If there are more than 2 authors, then give the first author (then) et al</a:t>
            </a:r>
          </a:p>
          <a:p>
            <a:r>
              <a:rPr lang="en-US" smtClean="0"/>
              <a:t>     eg : </a:t>
            </a:r>
            <a:r>
              <a:rPr lang="en-US" smtClean="0">
                <a:solidFill>
                  <a:schemeClr val="accent2"/>
                </a:solidFill>
              </a:rPr>
              <a:t>J. R. Holton, C. Tan and J. A. Logan</a:t>
            </a:r>
            <a:r>
              <a:rPr lang="en-US" smtClean="0"/>
              <a:t> is represented as </a:t>
            </a:r>
            <a:r>
              <a:rPr lang="en-US" smtClean="0">
                <a:solidFill>
                  <a:schemeClr val="tx2"/>
                </a:solidFill>
              </a:rPr>
              <a:t>Holton </a:t>
            </a:r>
            <a:r>
              <a:rPr lang="en-US" i="1" smtClean="0">
                <a:solidFill>
                  <a:schemeClr val="tx2"/>
                </a:solidFill>
              </a:rPr>
              <a:t>et al</a:t>
            </a:r>
            <a:r>
              <a:rPr lang="en-US" smtClean="0">
                <a:solidFill>
                  <a:schemeClr val="tx2"/>
                </a:solidFill>
              </a:rPr>
              <a:t> (2004)</a:t>
            </a:r>
            <a:r>
              <a:rPr lang="en-US" smtClean="0"/>
              <a:t> </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pPr>
              <a:defRPr/>
            </a:pPr>
            <a:r>
              <a:rPr lang="en-US" smtClean="0"/>
              <a:t>Citing of Literature in Text</a:t>
            </a:r>
          </a:p>
        </p:txBody>
      </p:sp>
      <p:sp>
        <p:nvSpPr>
          <p:cNvPr id="71683" name="Rectangle 3"/>
          <p:cNvSpPr>
            <a:spLocks noGrp="1" noChangeArrowheads="1"/>
          </p:cNvSpPr>
          <p:nvPr>
            <p:ph type="body" idx="1"/>
          </p:nvPr>
        </p:nvSpPr>
        <p:spPr>
          <a:ln>
            <a:solidFill>
              <a:schemeClr val="hlink"/>
            </a:solidFill>
          </a:ln>
        </p:spPr>
        <p:txBody>
          <a:bodyPr/>
          <a:lstStyle/>
          <a:p>
            <a:r>
              <a:rPr lang="en-US" smtClean="0"/>
              <a:t>If there are more papers to be quoted, then give  </a:t>
            </a:r>
          </a:p>
          <a:p>
            <a:r>
              <a:rPr lang="en-US" smtClean="0"/>
              <a:t>  eg : </a:t>
            </a:r>
            <a:r>
              <a:rPr lang="en-US" smtClean="0">
                <a:solidFill>
                  <a:schemeClr val="tx2"/>
                </a:solidFill>
              </a:rPr>
              <a:t>(Bowman, 1995; Fusco and Salby, 1999; </a:t>
            </a:r>
          </a:p>
          <a:p>
            <a:r>
              <a:rPr lang="en-US" smtClean="0">
                <a:solidFill>
                  <a:schemeClr val="tx2"/>
                </a:solidFill>
              </a:rPr>
              <a:t>         Trenberth et al, 2003, Wirth, 2006)</a:t>
            </a:r>
          </a:p>
          <a:p>
            <a:r>
              <a:rPr lang="en-US" smtClean="0"/>
              <a:t>If we want to quote the papers of the same authors</a:t>
            </a:r>
          </a:p>
          <a:p>
            <a:r>
              <a:rPr lang="en-US" smtClean="0"/>
              <a:t>   eg : </a:t>
            </a:r>
            <a:r>
              <a:rPr lang="en-US" smtClean="0">
                <a:solidFill>
                  <a:schemeClr val="tx2"/>
                </a:solidFill>
              </a:rPr>
              <a:t>(Joseph, 1997; 2001; 2006)</a:t>
            </a:r>
          </a:p>
          <a:p>
            <a:r>
              <a:rPr lang="en-US" smtClean="0"/>
              <a:t>If the same authors, and publication the same year</a:t>
            </a:r>
          </a:p>
          <a:p>
            <a:r>
              <a:rPr lang="en-US" smtClean="0"/>
              <a:t>   eg : </a:t>
            </a:r>
            <a:r>
              <a:rPr lang="en-US" smtClean="0">
                <a:solidFill>
                  <a:schemeClr val="tx2"/>
                </a:solidFill>
              </a:rPr>
              <a:t>Susan and Solomon (2005a; 2005b)</a:t>
            </a:r>
          </a:p>
          <a:p>
            <a:r>
              <a:rPr lang="en-US" smtClean="0"/>
              <a:t>If we are quoting an unpublished matter</a:t>
            </a:r>
          </a:p>
          <a:p>
            <a:r>
              <a:rPr lang="en-US" smtClean="0"/>
              <a:t>   eg</a:t>
            </a:r>
            <a:r>
              <a:rPr lang="en-US" smtClean="0">
                <a:solidFill>
                  <a:schemeClr val="tx2"/>
                </a:solidFill>
              </a:rPr>
              <a:t> : (Raman, 2004 – Personal communication)</a:t>
            </a:r>
          </a:p>
          <a:p>
            <a:endParaRPr lang="en-US" smtClean="0">
              <a:solidFill>
                <a:schemeClr val="tx2"/>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a:defRPr/>
            </a:pPr>
            <a:r>
              <a:rPr lang="en-US" smtClean="0"/>
              <a:t>References</a:t>
            </a:r>
          </a:p>
        </p:txBody>
      </p:sp>
      <p:sp>
        <p:nvSpPr>
          <p:cNvPr id="72707" name="Rectangle 3"/>
          <p:cNvSpPr>
            <a:spLocks noGrp="1" noChangeArrowheads="1"/>
          </p:cNvSpPr>
          <p:nvPr>
            <p:ph type="body" idx="1"/>
          </p:nvPr>
        </p:nvSpPr>
        <p:spPr/>
        <p:txBody>
          <a:bodyPr/>
          <a:lstStyle/>
          <a:p>
            <a:r>
              <a:rPr lang="en-US" smtClean="0"/>
              <a:t>List all literature cited in your paper, in alphabetical order, by first author. </a:t>
            </a:r>
          </a:p>
          <a:p>
            <a:endParaRPr lang="en-US" smtClean="0"/>
          </a:p>
          <a:p>
            <a:r>
              <a:rPr lang="en-US" smtClean="0"/>
              <a:t>In a proper research paper, only primary literature is used (original research articles authored by the original investigators).  </a:t>
            </a:r>
          </a:p>
          <a:p>
            <a:endParaRPr lang="en-US" smtClean="0"/>
          </a:p>
          <a:p>
            <a:r>
              <a:rPr lang="en-US" smtClean="0"/>
              <a:t>Eg : </a:t>
            </a:r>
            <a:r>
              <a:rPr lang="en-US" smtClean="0">
                <a:solidFill>
                  <a:schemeClr val="tx2"/>
                </a:solidFill>
              </a:rPr>
              <a:t>Chanin, M. L. and Solomon, S. 2005 : Stratospheric ozone and its impact on climate, </a:t>
            </a:r>
            <a:r>
              <a:rPr lang="en-US" i="1" smtClean="0">
                <a:solidFill>
                  <a:schemeClr val="tx2"/>
                </a:solidFill>
              </a:rPr>
              <a:t>J. Geophys. Res</a:t>
            </a:r>
            <a:r>
              <a:rPr lang="en-US" smtClean="0">
                <a:solidFill>
                  <a:schemeClr val="tx2"/>
                </a:solidFill>
              </a:rPr>
              <a:t>., </a:t>
            </a:r>
            <a:r>
              <a:rPr lang="en-US" b="1" smtClean="0">
                <a:solidFill>
                  <a:schemeClr val="tx2"/>
                </a:solidFill>
              </a:rPr>
              <a:t>98</a:t>
            </a:r>
            <a:r>
              <a:rPr lang="en-US" smtClean="0">
                <a:solidFill>
                  <a:schemeClr val="tx2"/>
                </a:solidFill>
              </a:rPr>
              <a:t>, 217-224</a:t>
            </a:r>
          </a:p>
          <a:p>
            <a:endParaRPr lang="en-US" smtClean="0"/>
          </a:p>
          <a:p>
            <a:endParaRPr lang="en-US" smtClean="0"/>
          </a:p>
          <a:p>
            <a:endParaRPr lang="en-US"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Conclusions</a:t>
            </a:r>
            <a:endParaRPr lang="en-US" dirty="0"/>
          </a:p>
        </p:txBody>
      </p:sp>
      <p:sp>
        <p:nvSpPr>
          <p:cNvPr id="3" name="Content Placeholder 2"/>
          <p:cNvSpPr>
            <a:spLocks noGrp="1"/>
          </p:cNvSpPr>
          <p:nvPr>
            <p:ph idx="1"/>
          </p:nvPr>
        </p:nvSpPr>
        <p:spPr/>
        <p:txBody>
          <a:bodyPr/>
          <a:lstStyle/>
          <a:p>
            <a:r>
              <a:rPr lang="en-US" sz="2800" dirty="0" smtClean="0">
                <a:solidFill>
                  <a:schemeClr val="tx1"/>
                </a:solidFill>
                <a:latin typeface="+mn-lt"/>
                <a:ea typeface="+mn-ea"/>
                <a:cs typeface="+mn-cs"/>
              </a:rPr>
              <a:t>How do the ideas in your paper connect to what you have discussed in your topic?</a:t>
            </a:r>
          </a:p>
          <a:p>
            <a:r>
              <a:rPr lang="en-US" sz="2800" dirty="0" smtClean="0">
                <a:solidFill>
                  <a:schemeClr val="tx1"/>
                </a:solidFill>
                <a:latin typeface="+mn-lt"/>
                <a:ea typeface="+mn-ea"/>
                <a:cs typeface="+mn-cs"/>
              </a:rPr>
              <a:t>What new ideas have you added? </a:t>
            </a:r>
          </a:p>
          <a:p>
            <a:r>
              <a:rPr lang="en-US" sz="2800" dirty="0" smtClean="0">
                <a:solidFill>
                  <a:schemeClr val="tx1"/>
                </a:solidFill>
                <a:latin typeface="+mn-lt"/>
                <a:ea typeface="+mn-ea"/>
                <a:cs typeface="+mn-cs"/>
              </a:rPr>
              <a:t>What are the limitations of your data, methods, or results?</a:t>
            </a:r>
          </a:p>
          <a:p>
            <a:r>
              <a:rPr lang="en-US" sz="2800" dirty="0" smtClean="0">
                <a:solidFill>
                  <a:schemeClr val="tx1"/>
                </a:solidFill>
                <a:latin typeface="+mn-lt"/>
                <a:ea typeface="+mn-ea"/>
                <a:cs typeface="+mn-cs"/>
              </a:rPr>
              <a:t>What are the consequences of the strongest idea that comes out of your paper?</a:t>
            </a:r>
          </a:p>
          <a:p>
            <a:r>
              <a:rPr lang="en-US" sz="2800" dirty="0" smtClean="0">
                <a:solidFill>
                  <a:schemeClr val="tx1"/>
                </a:solidFill>
                <a:latin typeface="+mn-lt"/>
                <a:ea typeface="+mn-ea"/>
                <a:cs typeface="+mn-cs"/>
              </a:rPr>
              <a:t>How can you return to the question or situation you describe in your introduction?</a:t>
            </a:r>
          </a:p>
          <a:p>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pPr>
              <a:defRPr/>
            </a:pPr>
            <a:r>
              <a:rPr lang="en-US" smtClean="0"/>
              <a:t>References</a:t>
            </a:r>
          </a:p>
        </p:txBody>
      </p:sp>
      <p:sp>
        <p:nvSpPr>
          <p:cNvPr id="73731" name="Rectangle 3"/>
          <p:cNvSpPr>
            <a:spLocks noGrp="1" noChangeArrowheads="1"/>
          </p:cNvSpPr>
          <p:nvPr>
            <p:ph type="body" idx="1"/>
          </p:nvPr>
        </p:nvSpPr>
        <p:spPr/>
        <p:txBody>
          <a:bodyPr/>
          <a:lstStyle/>
          <a:p>
            <a:endParaRPr lang="en-US" sz="2000" smtClean="0"/>
          </a:p>
          <a:p>
            <a:r>
              <a:rPr lang="en-US" sz="2000" smtClean="0"/>
              <a:t>If quoting a reference in a published book</a:t>
            </a:r>
          </a:p>
          <a:p>
            <a:r>
              <a:rPr lang="en-US" sz="2000" smtClean="0"/>
              <a:t>  eg : </a:t>
            </a:r>
            <a:r>
              <a:rPr lang="en-US" sz="2000" smtClean="0">
                <a:solidFill>
                  <a:schemeClr val="tx2"/>
                </a:solidFill>
              </a:rPr>
              <a:t>Brasseur, G. and Solomon, S, 1984 : </a:t>
            </a:r>
            <a:r>
              <a:rPr lang="en-US" sz="2000" i="1" smtClean="0">
                <a:solidFill>
                  <a:schemeClr val="tx2"/>
                </a:solidFill>
              </a:rPr>
              <a:t>Aeronomy </a:t>
            </a:r>
          </a:p>
          <a:p>
            <a:r>
              <a:rPr lang="en-US" sz="2000" i="1" smtClean="0">
                <a:solidFill>
                  <a:schemeClr val="tx2"/>
                </a:solidFill>
              </a:rPr>
              <a:t>        of the middle atmosphere</a:t>
            </a:r>
            <a:r>
              <a:rPr lang="en-US" sz="2000" smtClean="0">
                <a:solidFill>
                  <a:schemeClr val="tx2"/>
                </a:solidFill>
              </a:rPr>
              <a:t>, D. Riedel Publishing Company, </a:t>
            </a:r>
          </a:p>
          <a:p>
            <a:r>
              <a:rPr lang="en-US" sz="2000" smtClean="0">
                <a:solidFill>
                  <a:schemeClr val="tx2"/>
                </a:solidFill>
              </a:rPr>
              <a:t>         Dordrecht</a:t>
            </a:r>
          </a:p>
          <a:p>
            <a:endParaRPr lang="en-US" sz="2000" smtClean="0"/>
          </a:p>
          <a:p>
            <a:r>
              <a:rPr lang="en-US" sz="2000" smtClean="0"/>
              <a:t>Never include a web site as a reference - anyone can put just about anything on a web site, and you have no way of knowing if it is truth or fiction. </a:t>
            </a:r>
          </a:p>
          <a:p>
            <a:endParaRPr lang="en-US" sz="2000" smtClean="0"/>
          </a:p>
          <a:p>
            <a:r>
              <a:rPr lang="en-US" sz="2000" smtClean="0"/>
              <a:t>If you are citing an on line journal, use the journal citation (name, volume, year, page numbers). </a:t>
            </a:r>
          </a:p>
          <a:p>
            <a:endParaRPr lang="en-US" sz="2000"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ctrTitle"/>
          </p:nvPr>
        </p:nvSpPr>
        <p:spPr>
          <a:xfrm>
            <a:off x="609600" y="152400"/>
            <a:ext cx="7772400" cy="1470025"/>
          </a:xfrm>
        </p:spPr>
        <p:txBody>
          <a:bodyPr/>
          <a:lstStyle/>
          <a:p>
            <a:pPr>
              <a:defRPr/>
            </a:pPr>
            <a:r>
              <a:rPr lang="en-US" sz="4600" i="1" smtClean="0">
                <a:solidFill>
                  <a:srgbClr val="DDDDDD"/>
                </a:solidFill>
                <a:latin typeface="Times New Roman" pitchFamily="18" charset="0"/>
              </a:rPr>
              <a:t>Tips</a:t>
            </a:r>
            <a:endParaRPr lang="en-GB" sz="4600" i="1" smtClean="0">
              <a:solidFill>
                <a:srgbClr val="DDDDDD"/>
              </a:solidFill>
              <a:latin typeface="Times New Roman" pitchFamily="18" charset="0"/>
            </a:endParaRPr>
          </a:p>
        </p:txBody>
      </p:sp>
      <p:sp>
        <p:nvSpPr>
          <p:cNvPr id="164867" name="Rectangle 3"/>
          <p:cNvSpPr>
            <a:spLocks noGrp="1" noChangeArrowheads="1"/>
          </p:cNvSpPr>
          <p:nvPr>
            <p:ph type="subTitle" idx="1"/>
          </p:nvPr>
        </p:nvSpPr>
        <p:spPr>
          <a:xfrm>
            <a:off x="381000" y="1752600"/>
            <a:ext cx="8305800" cy="4876800"/>
          </a:xfrm>
        </p:spPr>
        <p:txBody>
          <a:bodyPr/>
          <a:lstStyle/>
          <a:p>
            <a:pPr marL="609600" indent="-609600">
              <a:buFontTx/>
              <a:buAutoNum type="arabicPeriod"/>
            </a:pPr>
            <a:r>
              <a:rPr lang="en-US" sz="2800" smtClean="0">
                <a:latin typeface="Times New Roman" pitchFamily="18" charset="0"/>
              </a:rPr>
              <a:t>Know the journal, its editors, and why you submitted the paper there</a:t>
            </a:r>
          </a:p>
          <a:p>
            <a:pPr marL="609600" indent="-609600">
              <a:buFontTx/>
              <a:buAutoNum type="arabicPeriod"/>
            </a:pPr>
            <a:r>
              <a:rPr lang="en-US" sz="2800" smtClean="0">
                <a:latin typeface="Times New Roman" pitchFamily="18" charset="0"/>
              </a:rPr>
              <a:t>Pay close attention to spelling, grammar, and punctuation</a:t>
            </a:r>
          </a:p>
          <a:p>
            <a:pPr marL="609600" indent="-609600">
              <a:buFontTx/>
              <a:buAutoNum type="arabicPeriod"/>
            </a:pPr>
            <a:r>
              <a:rPr lang="en-US" sz="2800" smtClean="0">
                <a:latin typeface="Times New Roman" pitchFamily="18" charset="0"/>
              </a:rPr>
              <a:t>Make sure references are comprehensive and accurate</a:t>
            </a:r>
          </a:p>
          <a:p>
            <a:pPr marL="609600" indent="-609600">
              <a:buFontTx/>
              <a:buAutoNum type="arabicPeriod"/>
            </a:pPr>
            <a:r>
              <a:rPr lang="en-US" sz="2800" smtClean="0">
                <a:latin typeface="Times New Roman" pitchFamily="18" charset="0"/>
              </a:rPr>
              <a:t>Avoid careless mistakes</a:t>
            </a:r>
          </a:p>
          <a:p>
            <a:pPr marL="609600" indent="-609600">
              <a:buFontTx/>
              <a:buAutoNum type="arabicPeriod"/>
            </a:pPr>
            <a:r>
              <a:rPr lang="en-US" sz="2800" smtClean="0">
                <a:latin typeface="Times New Roman" pitchFamily="18" charset="0"/>
              </a:rPr>
              <a:t>Read and conform to “Instructions for Authors”</a:t>
            </a:r>
            <a:endParaRPr lang="en-GB" sz="2800" smtClean="0">
              <a:latin typeface="Times New Roman" pitchFamily="18" charset="0"/>
            </a:endParaRPr>
          </a:p>
        </p:txBody>
      </p:sp>
      <p:sp>
        <p:nvSpPr>
          <p:cNvPr id="74756" name="Line 4"/>
          <p:cNvSpPr>
            <a:spLocks noChangeShapeType="1"/>
          </p:cNvSpPr>
          <p:nvPr/>
        </p:nvSpPr>
        <p:spPr bwMode="auto">
          <a:xfrm>
            <a:off x="0" y="1600200"/>
            <a:ext cx="9144000" cy="0"/>
          </a:xfrm>
          <a:prstGeom prst="line">
            <a:avLst/>
          </a:prstGeom>
          <a:noFill/>
          <a:ln w="38100">
            <a:solidFill>
              <a:srgbClr val="FF0000"/>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48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2000" fill="hold"/>
                                        <p:tgtEl>
                                          <p:spTgt spid="164867">
                                            <p:txEl>
                                              <p:pRg st="0" end="0"/>
                                            </p:txEl>
                                          </p:spTgt>
                                        </p:tgtEl>
                                        <p:attrNameLst>
                                          <p:attrName>style.color</p:attrName>
                                        </p:attrNameLst>
                                      </p:cBhvr>
                                      <p:to>
                                        <a:schemeClr val="bg2"/>
                                      </p:to>
                                    </p:animClr>
                                  </p:childTnLst>
                                </p:cTn>
                              </p:par>
                              <p:par>
                                <p:cTn id="11" presetID="1" presetClass="entr" presetSubtype="0" fill="hold" nodeType="withEffect">
                                  <p:stCondLst>
                                    <p:cond delay="0"/>
                                  </p:stCondLst>
                                  <p:childTnLst>
                                    <p:set>
                                      <p:cBhvr>
                                        <p:cTn id="12" dur="1" fill="hold">
                                          <p:stCondLst>
                                            <p:cond delay="0"/>
                                          </p:stCondLst>
                                        </p:cTn>
                                        <p:tgtEl>
                                          <p:spTgt spid="16486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4867">
                                            <p:txEl>
                                              <p:pRg st="2" end="2"/>
                                            </p:txEl>
                                          </p:spTgt>
                                        </p:tgtEl>
                                        <p:attrNameLst>
                                          <p:attrName>style.visibility</p:attrName>
                                        </p:attrNameLst>
                                      </p:cBhvr>
                                      <p:to>
                                        <p:strVal val="visible"/>
                                      </p:to>
                                    </p:set>
                                  </p:childTnLst>
                                </p:cTn>
                              </p:par>
                              <p:par>
                                <p:cTn id="17" presetID="3" presetClass="emph" presetSubtype="2" fill="hold" nodeType="withEffect">
                                  <p:stCondLst>
                                    <p:cond delay="0"/>
                                  </p:stCondLst>
                                  <p:childTnLst>
                                    <p:animClr clrSpc="rgb" dir="cw">
                                      <p:cBhvr override="childStyle">
                                        <p:cTn id="18" dur="2000" fill="hold"/>
                                        <p:tgtEl>
                                          <p:spTgt spid="164867">
                                            <p:txEl>
                                              <p:pRg st="1" end="1"/>
                                            </p:txEl>
                                          </p:spTgt>
                                        </p:tgtEl>
                                        <p:attrNameLst>
                                          <p:attrName>style.color</p:attrName>
                                        </p:attrNameLst>
                                      </p:cBhvr>
                                      <p:to>
                                        <a:schemeClr val="bg2"/>
                                      </p:to>
                                    </p:animClr>
                                  </p:childTnLst>
                                </p:cTn>
                              </p:par>
                            </p:childTnLst>
                          </p:cTn>
                        </p:par>
                      </p:childTnLst>
                    </p:cTn>
                  </p:par>
                  <p:par>
                    <p:cTn id="19" fill="hold">
                      <p:stCondLst>
                        <p:cond delay="indefinite"/>
                      </p:stCondLst>
                      <p:childTnLst>
                        <p:par>
                          <p:cTn id="20" fill="hold">
                            <p:stCondLst>
                              <p:cond delay="0"/>
                            </p:stCondLst>
                            <p:childTnLst>
                              <p:par>
                                <p:cTn id="21" presetID="3" presetClass="emph" presetSubtype="2" fill="hold" nodeType="clickEffect">
                                  <p:stCondLst>
                                    <p:cond delay="0"/>
                                  </p:stCondLst>
                                  <p:childTnLst>
                                    <p:animClr clrSpc="rgb" dir="cw">
                                      <p:cBhvr override="childStyle">
                                        <p:cTn id="22" dur="2000" fill="hold"/>
                                        <p:tgtEl>
                                          <p:spTgt spid="164867">
                                            <p:txEl>
                                              <p:pRg st="2" end="2"/>
                                            </p:txEl>
                                          </p:spTgt>
                                        </p:tgtEl>
                                        <p:attrNameLst>
                                          <p:attrName>style.color</p:attrName>
                                        </p:attrNameLst>
                                      </p:cBhvr>
                                      <p:to>
                                        <a:schemeClr val="bg2"/>
                                      </p:to>
                                    </p:animClr>
                                  </p:childTnLst>
                                </p:cTn>
                              </p:par>
                              <p:par>
                                <p:cTn id="23" presetID="1" presetClass="entr" presetSubtype="0" fill="hold" nodeType="withEffect">
                                  <p:stCondLst>
                                    <p:cond delay="0"/>
                                  </p:stCondLst>
                                  <p:childTnLst>
                                    <p:set>
                                      <p:cBhvr>
                                        <p:cTn id="24" dur="1" fill="hold">
                                          <p:stCondLst>
                                            <p:cond delay="0"/>
                                          </p:stCondLst>
                                        </p:cTn>
                                        <p:tgtEl>
                                          <p:spTgt spid="164867">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4867">
                                            <p:txEl>
                                              <p:pRg st="4" end="4"/>
                                            </p:txEl>
                                          </p:spTgt>
                                        </p:tgtEl>
                                        <p:attrNameLst>
                                          <p:attrName>style.visibility</p:attrName>
                                        </p:attrNameLst>
                                      </p:cBhvr>
                                      <p:to>
                                        <p:strVal val="visible"/>
                                      </p:to>
                                    </p:set>
                                  </p:childTnLst>
                                </p:cTn>
                              </p:par>
                              <p:par>
                                <p:cTn id="29" presetID="3" presetClass="emph" presetSubtype="2" fill="hold" nodeType="withEffect">
                                  <p:stCondLst>
                                    <p:cond delay="0"/>
                                  </p:stCondLst>
                                  <p:childTnLst>
                                    <p:animClr clrSpc="rgb" dir="cw">
                                      <p:cBhvr override="childStyle">
                                        <p:cTn id="30" dur="2000" fill="hold"/>
                                        <p:tgtEl>
                                          <p:spTgt spid="164867">
                                            <p:txEl>
                                              <p:pRg st="3" end="3"/>
                                            </p:txEl>
                                          </p:spTgt>
                                        </p:tgtEl>
                                        <p:attrNameLst>
                                          <p:attrName>style.color</p:attrName>
                                        </p:attrNameLst>
                                      </p:cBhvr>
                                      <p:to>
                                        <a:schemeClr val="bg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pPr>
              <a:defRPr/>
            </a:pPr>
            <a:r>
              <a:rPr lang="en-US" smtClean="0"/>
              <a:t>Mistakes to avoid</a:t>
            </a:r>
          </a:p>
        </p:txBody>
      </p:sp>
      <p:sp>
        <p:nvSpPr>
          <p:cNvPr id="75779" name="Rectangle 3"/>
          <p:cNvSpPr>
            <a:spLocks noGrp="1" noChangeArrowheads="1"/>
          </p:cNvSpPr>
          <p:nvPr>
            <p:ph type="body" idx="1"/>
          </p:nvPr>
        </p:nvSpPr>
        <p:spPr/>
        <p:txBody>
          <a:bodyPr/>
          <a:lstStyle/>
          <a:p>
            <a:endParaRPr lang="en-US" smtClean="0"/>
          </a:p>
          <a:p>
            <a:r>
              <a:rPr lang="en-US" sz="2800" smtClean="0"/>
              <a:t>Placing a heading at the bottom of a page with the following text on the next page (insert a page break!) </a:t>
            </a:r>
          </a:p>
          <a:p>
            <a:r>
              <a:rPr lang="en-US" sz="2800" smtClean="0"/>
              <a:t>Dividing a table or figure - confine each figure/table to a single page </a:t>
            </a:r>
          </a:p>
          <a:p>
            <a:r>
              <a:rPr lang="en-US" sz="2800" smtClean="0"/>
              <a:t>Submitting a paper with pages out of order </a:t>
            </a:r>
          </a:p>
          <a:p>
            <a:endParaRPr lang="en-US" sz="2800"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ctrTitle"/>
          </p:nvPr>
        </p:nvSpPr>
        <p:spPr>
          <a:xfrm>
            <a:off x="609600" y="152400"/>
            <a:ext cx="7772400" cy="1470025"/>
          </a:xfrm>
        </p:spPr>
        <p:txBody>
          <a:bodyPr/>
          <a:lstStyle/>
          <a:p>
            <a:pPr>
              <a:defRPr/>
            </a:pPr>
            <a:r>
              <a:rPr lang="en-US" sz="4600" smtClean="0">
                <a:solidFill>
                  <a:schemeClr val="hlink"/>
                </a:solidFill>
                <a:latin typeface="Times New Roman" pitchFamily="18" charset="0"/>
              </a:rPr>
              <a:t>Getting a paper published</a:t>
            </a:r>
            <a:endParaRPr lang="en-GB" sz="4600" smtClean="0">
              <a:solidFill>
                <a:schemeClr val="hlink"/>
              </a:solidFill>
              <a:latin typeface="Times New Roman" pitchFamily="18" charset="0"/>
            </a:endParaRPr>
          </a:p>
        </p:txBody>
      </p:sp>
      <p:sp>
        <p:nvSpPr>
          <p:cNvPr id="163843" name="Rectangle 3"/>
          <p:cNvSpPr>
            <a:spLocks noGrp="1" noChangeArrowheads="1"/>
          </p:cNvSpPr>
          <p:nvPr>
            <p:ph type="subTitle" idx="1"/>
          </p:nvPr>
        </p:nvSpPr>
        <p:spPr>
          <a:xfrm>
            <a:off x="914400" y="2057400"/>
            <a:ext cx="7172325" cy="3886200"/>
          </a:xfrm>
        </p:spPr>
        <p:txBody>
          <a:bodyPr/>
          <a:lstStyle/>
          <a:p>
            <a:pPr>
              <a:lnSpc>
                <a:spcPct val="90000"/>
              </a:lnSpc>
              <a:buClr>
                <a:srgbClr val="FF0000"/>
              </a:buClr>
              <a:buFont typeface="Wingdings" pitchFamily="2" charset="2"/>
              <a:buChar char="§"/>
              <a:defRPr/>
            </a:pPr>
            <a:r>
              <a:rPr lang="en-US" sz="2400" dirty="0" smtClean="0">
                <a:solidFill>
                  <a:schemeClr val="bg1"/>
                </a:solidFill>
                <a:latin typeface="Times New Roman" pitchFamily="18" charset="0"/>
              </a:rPr>
              <a:t>  </a:t>
            </a:r>
            <a:r>
              <a:rPr lang="en-US" sz="2800" dirty="0" smtClean="0">
                <a:effectLst>
                  <a:outerShdw blurRad="38100" dist="38100" dir="2700000" algn="tl">
                    <a:srgbClr val="000000">
                      <a:alpha val="43137"/>
                    </a:srgbClr>
                  </a:outerShdw>
                </a:effectLst>
                <a:latin typeface="Times New Roman" pitchFamily="18" charset="0"/>
              </a:rPr>
              <a:t>Competition for space in journals is intense</a:t>
            </a:r>
          </a:p>
          <a:p>
            <a:pPr>
              <a:lnSpc>
                <a:spcPct val="90000"/>
              </a:lnSpc>
              <a:buClr>
                <a:srgbClr val="FF0000"/>
              </a:buClr>
              <a:buFont typeface="Wingdings" pitchFamily="2" charset="2"/>
              <a:buChar char="§"/>
              <a:defRPr/>
            </a:pPr>
            <a:endParaRPr lang="en-US" sz="2400" dirty="0" smtClean="0">
              <a:effectLst>
                <a:outerShdw blurRad="38100" dist="38100" dir="2700000" algn="tl">
                  <a:srgbClr val="000000">
                    <a:alpha val="43137"/>
                  </a:srgbClr>
                </a:outerShdw>
              </a:effectLst>
              <a:latin typeface="Times New Roman" pitchFamily="18" charset="0"/>
            </a:endParaRPr>
          </a:p>
          <a:p>
            <a:pPr>
              <a:lnSpc>
                <a:spcPct val="90000"/>
              </a:lnSpc>
              <a:buClr>
                <a:srgbClr val="FF0000"/>
              </a:buClr>
              <a:buFont typeface="Wingdings" pitchFamily="2" charset="2"/>
              <a:buChar char="§"/>
              <a:defRPr/>
            </a:pPr>
            <a:r>
              <a:rPr lang="en-US" sz="2400" dirty="0" smtClean="0">
                <a:effectLst>
                  <a:outerShdw blurRad="38100" dist="38100" dir="2700000" algn="tl">
                    <a:srgbClr val="000000">
                      <a:alpha val="43137"/>
                    </a:srgbClr>
                  </a:outerShdw>
                </a:effectLst>
                <a:latin typeface="Times New Roman" pitchFamily="18" charset="0"/>
              </a:rPr>
              <a:t>  </a:t>
            </a:r>
            <a:r>
              <a:rPr lang="en-US" sz="2800" dirty="0" smtClean="0">
                <a:effectLst>
                  <a:outerShdw blurRad="38100" dist="38100" dir="2700000" algn="tl">
                    <a:srgbClr val="000000">
                      <a:alpha val="43137"/>
                    </a:srgbClr>
                  </a:outerShdw>
                </a:effectLst>
                <a:latin typeface="Times New Roman" pitchFamily="18" charset="0"/>
              </a:rPr>
              <a:t>Cost of publication is high, $360/page for APS</a:t>
            </a:r>
          </a:p>
          <a:p>
            <a:pPr>
              <a:lnSpc>
                <a:spcPct val="90000"/>
              </a:lnSpc>
              <a:buClr>
                <a:srgbClr val="FF0000"/>
              </a:buClr>
              <a:buFont typeface="Wingdings" pitchFamily="2" charset="2"/>
              <a:buChar char="§"/>
              <a:defRPr/>
            </a:pPr>
            <a:endParaRPr lang="en-US" sz="2800" dirty="0" smtClean="0">
              <a:effectLst>
                <a:outerShdw blurRad="38100" dist="38100" dir="2700000" algn="tl">
                  <a:srgbClr val="000000">
                    <a:alpha val="43137"/>
                  </a:srgbClr>
                </a:outerShdw>
              </a:effectLst>
              <a:latin typeface="Times New Roman" pitchFamily="18" charset="0"/>
            </a:endParaRPr>
          </a:p>
          <a:p>
            <a:pPr>
              <a:lnSpc>
                <a:spcPct val="90000"/>
              </a:lnSpc>
              <a:buClr>
                <a:srgbClr val="FF0000"/>
              </a:buClr>
              <a:buFont typeface="Wingdings" pitchFamily="2" charset="2"/>
              <a:buChar char="§"/>
              <a:defRPr/>
            </a:pPr>
            <a:r>
              <a:rPr lang="en-US" sz="2400" dirty="0" smtClean="0">
                <a:effectLst>
                  <a:outerShdw blurRad="38100" dist="38100" dir="2700000" algn="tl">
                    <a:srgbClr val="000000">
                      <a:alpha val="43137"/>
                    </a:srgbClr>
                  </a:outerShdw>
                </a:effectLst>
                <a:latin typeface="Times New Roman" pitchFamily="18" charset="0"/>
              </a:rPr>
              <a:t>  </a:t>
            </a:r>
            <a:r>
              <a:rPr lang="en-US" sz="2800" dirty="0" smtClean="0">
                <a:effectLst>
                  <a:outerShdw blurRad="38100" dist="38100" dir="2700000" algn="tl">
                    <a:srgbClr val="000000">
                      <a:alpha val="43137"/>
                    </a:srgbClr>
                  </a:outerShdw>
                </a:effectLst>
                <a:latin typeface="Times New Roman" pitchFamily="18" charset="0"/>
              </a:rPr>
              <a:t>Rejection rates vary </a:t>
            </a:r>
          </a:p>
          <a:p>
            <a:pPr marL="457200" lvl="1" indent="0">
              <a:lnSpc>
                <a:spcPct val="90000"/>
              </a:lnSpc>
              <a:buClr>
                <a:srgbClr val="33CC33"/>
              </a:buClr>
              <a:buFont typeface="Wingdings" pitchFamily="2" charset="2"/>
              <a:buChar char="§"/>
              <a:defRPr/>
            </a:pPr>
            <a:r>
              <a:rPr lang="en-US" sz="1800" dirty="0" smtClean="0">
                <a:effectLst>
                  <a:outerShdw blurRad="38100" dist="38100" dir="2700000" algn="tl">
                    <a:srgbClr val="000000">
                      <a:alpha val="43137"/>
                    </a:srgbClr>
                  </a:outerShdw>
                </a:effectLst>
                <a:latin typeface="Times New Roman" pitchFamily="18" charset="0"/>
              </a:rPr>
              <a:t> </a:t>
            </a:r>
            <a:r>
              <a:rPr lang="en-US" dirty="0" smtClean="0">
                <a:effectLst>
                  <a:outerShdw blurRad="38100" dist="38100" dir="2700000" algn="tl">
                    <a:srgbClr val="000000">
                      <a:alpha val="43137"/>
                    </a:srgbClr>
                  </a:outerShdw>
                </a:effectLst>
                <a:latin typeface="Times New Roman" pitchFamily="18" charset="0"/>
              </a:rPr>
              <a:t>AJP = 50%</a:t>
            </a:r>
          </a:p>
          <a:p>
            <a:pPr marL="457200" lvl="1" indent="0">
              <a:lnSpc>
                <a:spcPct val="90000"/>
              </a:lnSpc>
              <a:buClr>
                <a:srgbClr val="33CC33"/>
              </a:buClr>
              <a:buFont typeface="Wingdings" pitchFamily="2" charset="2"/>
              <a:buChar char="§"/>
              <a:defRPr/>
            </a:pPr>
            <a:r>
              <a:rPr lang="en-US" dirty="0" smtClean="0">
                <a:effectLst>
                  <a:outerShdw blurRad="38100" dist="38100" dir="2700000" algn="tl">
                    <a:srgbClr val="000000">
                      <a:alpha val="43137"/>
                    </a:srgbClr>
                  </a:outerShdw>
                </a:effectLst>
                <a:latin typeface="Times New Roman" pitchFamily="18" charset="0"/>
              </a:rPr>
              <a:t> JBC = 65%</a:t>
            </a:r>
          </a:p>
          <a:p>
            <a:pPr marL="457200" lvl="1" indent="0">
              <a:lnSpc>
                <a:spcPct val="90000"/>
              </a:lnSpc>
              <a:buClr>
                <a:srgbClr val="33CC33"/>
              </a:buClr>
              <a:buFont typeface="Wingdings" pitchFamily="2" charset="2"/>
              <a:buChar char="§"/>
              <a:defRPr/>
            </a:pPr>
            <a:r>
              <a:rPr lang="en-US" dirty="0" smtClean="0">
                <a:effectLst>
                  <a:outerShdw blurRad="38100" dist="38100" dir="2700000" algn="tl">
                    <a:srgbClr val="000000">
                      <a:alpha val="43137"/>
                    </a:srgbClr>
                  </a:outerShdw>
                </a:effectLst>
                <a:latin typeface="Times New Roman" pitchFamily="18" charset="0"/>
              </a:rPr>
              <a:t> NEJM, Science, Nature = 90%</a:t>
            </a:r>
            <a:endParaRPr lang="en-GB" dirty="0" smtClean="0">
              <a:effectLst>
                <a:outerShdw blurRad="38100" dist="38100" dir="2700000" algn="tl">
                  <a:srgbClr val="000000">
                    <a:alpha val="43137"/>
                  </a:srgbClr>
                </a:outerShdw>
              </a:effectLst>
              <a:latin typeface="Times New Roman" pitchFamily="18" charset="0"/>
            </a:endParaRPr>
          </a:p>
        </p:txBody>
      </p:sp>
      <p:sp>
        <p:nvSpPr>
          <p:cNvPr id="76804" name="Line 4"/>
          <p:cNvSpPr>
            <a:spLocks noChangeShapeType="1"/>
          </p:cNvSpPr>
          <p:nvPr/>
        </p:nvSpPr>
        <p:spPr bwMode="auto">
          <a:xfrm>
            <a:off x="0" y="1600200"/>
            <a:ext cx="9144000" cy="0"/>
          </a:xfrm>
          <a:prstGeom prst="line">
            <a:avLst/>
          </a:prstGeom>
          <a:noFill/>
          <a:ln w="38100">
            <a:solidFill>
              <a:srgbClr val="FF0000"/>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2000" fill="hold"/>
                                        <p:tgtEl>
                                          <p:spTgt spid="163843">
                                            <p:txEl>
                                              <p:pRg st="0" end="0"/>
                                            </p:txEl>
                                          </p:spTgt>
                                        </p:tgtEl>
                                        <p:attrNameLst>
                                          <p:attrName>style.color</p:attrName>
                                        </p:attrNameLst>
                                      </p:cBhvr>
                                      <p:to>
                                        <a:schemeClr val="bg2"/>
                                      </p:to>
                                    </p:animClr>
                                  </p:childTnLst>
                                </p:cTn>
                              </p:par>
                              <p:par>
                                <p:cTn id="11" presetID="1" presetClass="entr" presetSubtype="0" fill="hold" nodeType="withEffect">
                                  <p:stCondLst>
                                    <p:cond delay="0"/>
                                  </p:stCondLst>
                                  <p:childTnLst>
                                    <p:set>
                                      <p:cBhvr>
                                        <p:cTn id="12" dur="1" fill="hold">
                                          <p:stCondLst>
                                            <p:cond delay="0"/>
                                          </p:stCondLst>
                                        </p:cTn>
                                        <p:tgtEl>
                                          <p:spTgt spid="16384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mph" presetSubtype="2" fill="hold" nodeType="clickEffect">
                                  <p:stCondLst>
                                    <p:cond delay="0"/>
                                  </p:stCondLst>
                                  <p:childTnLst>
                                    <p:animClr clrSpc="rgb" dir="cw">
                                      <p:cBhvr override="childStyle">
                                        <p:cTn id="16" dur="2000" fill="hold"/>
                                        <p:tgtEl>
                                          <p:spTgt spid="163843">
                                            <p:txEl>
                                              <p:pRg st="2" end="2"/>
                                            </p:txEl>
                                          </p:spTgt>
                                        </p:tgtEl>
                                        <p:attrNameLst>
                                          <p:attrName>style.color</p:attrName>
                                        </p:attrNameLst>
                                      </p:cBhvr>
                                      <p:to>
                                        <a:schemeClr val="bg2"/>
                                      </p:to>
                                    </p:animClr>
                                  </p:childTnLst>
                                </p:cTn>
                              </p:par>
                              <p:par>
                                <p:cTn id="17" presetID="1" presetClass="entr" presetSubtype="0" fill="hold" nodeType="withEffect">
                                  <p:stCondLst>
                                    <p:cond delay="0"/>
                                  </p:stCondLst>
                                  <p:childTnLst>
                                    <p:set>
                                      <p:cBhvr>
                                        <p:cTn id="18" dur="1" fill="hold">
                                          <p:stCondLst>
                                            <p:cond delay="0"/>
                                          </p:stCondLst>
                                        </p:cTn>
                                        <p:tgtEl>
                                          <p:spTgt spid="16384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384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384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384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ctrTitle"/>
          </p:nvPr>
        </p:nvSpPr>
        <p:spPr>
          <a:xfrm>
            <a:off x="609600" y="152400"/>
            <a:ext cx="7772400" cy="1470025"/>
          </a:xfrm>
        </p:spPr>
        <p:txBody>
          <a:bodyPr/>
          <a:lstStyle/>
          <a:p>
            <a:pPr>
              <a:defRPr/>
            </a:pPr>
            <a:r>
              <a:rPr lang="en-US" smtClean="0">
                <a:solidFill>
                  <a:schemeClr val="hlink"/>
                </a:solidFill>
                <a:latin typeface="Times New Roman" pitchFamily="18" charset="0"/>
              </a:rPr>
              <a:t>Major reasons for </a:t>
            </a:r>
            <a:br>
              <a:rPr lang="en-US" smtClean="0">
                <a:solidFill>
                  <a:schemeClr val="hlink"/>
                </a:solidFill>
                <a:latin typeface="Times New Roman" pitchFamily="18" charset="0"/>
              </a:rPr>
            </a:br>
            <a:r>
              <a:rPr lang="en-US" smtClean="0">
                <a:solidFill>
                  <a:schemeClr val="hlink"/>
                </a:solidFill>
                <a:latin typeface="Times New Roman" pitchFamily="18" charset="0"/>
              </a:rPr>
              <a:t>rejection</a:t>
            </a:r>
            <a:endParaRPr lang="en-GB" smtClean="0">
              <a:solidFill>
                <a:schemeClr val="hlink"/>
              </a:solidFill>
              <a:latin typeface="Times New Roman" pitchFamily="18" charset="0"/>
            </a:endParaRPr>
          </a:p>
        </p:txBody>
      </p:sp>
      <p:sp>
        <p:nvSpPr>
          <p:cNvPr id="77827" name="Rectangle 3"/>
          <p:cNvSpPr>
            <a:spLocks noGrp="1" noChangeArrowheads="1"/>
          </p:cNvSpPr>
          <p:nvPr>
            <p:ph type="subTitle" idx="1"/>
          </p:nvPr>
        </p:nvSpPr>
        <p:spPr>
          <a:xfrm>
            <a:off x="914400" y="2057400"/>
            <a:ext cx="6400800" cy="3886200"/>
          </a:xfrm>
        </p:spPr>
        <p:txBody>
          <a:bodyPr/>
          <a:lstStyle/>
          <a:p>
            <a:pPr>
              <a:buClr>
                <a:srgbClr val="FF0000"/>
              </a:buClr>
              <a:buFont typeface="Wingdings" pitchFamily="2" charset="2"/>
              <a:buChar char="§"/>
            </a:pPr>
            <a:r>
              <a:rPr lang="en-US" sz="2800" smtClean="0">
                <a:solidFill>
                  <a:schemeClr val="bg1"/>
                </a:solidFill>
                <a:latin typeface="Times New Roman" pitchFamily="18" charset="0"/>
              </a:rPr>
              <a:t>  </a:t>
            </a:r>
            <a:r>
              <a:rPr lang="en-US" sz="2800" smtClean="0">
                <a:latin typeface="Times New Roman" pitchFamily="18" charset="0"/>
              </a:rPr>
              <a:t>Confirmatory (not novel)</a:t>
            </a:r>
          </a:p>
          <a:p>
            <a:pPr>
              <a:buClr>
                <a:srgbClr val="FF0000"/>
              </a:buClr>
              <a:buFont typeface="Wingdings" pitchFamily="2" charset="2"/>
              <a:buChar char="§"/>
            </a:pPr>
            <a:r>
              <a:rPr lang="en-US" sz="2800" smtClean="0">
                <a:latin typeface="Times New Roman" pitchFamily="18" charset="0"/>
              </a:rPr>
              <a:t>  Poor experimental design </a:t>
            </a:r>
          </a:p>
          <a:p>
            <a:r>
              <a:rPr lang="en-US" sz="2800" smtClean="0">
                <a:latin typeface="Times New Roman" pitchFamily="18" charset="0"/>
              </a:rPr>
              <a:t>	 - Poor controls</a:t>
            </a:r>
          </a:p>
          <a:p>
            <a:r>
              <a:rPr lang="en-US" sz="2800" smtClean="0">
                <a:latin typeface="Times New Roman" pitchFamily="18" charset="0"/>
              </a:rPr>
              <a:t>	 - Hypothesis not adequately tested</a:t>
            </a:r>
          </a:p>
          <a:p>
            <a:pPr>
              <a:buClr>
                <a:srgbClr val="FF0000"/>
              </a:buClr>
              <a:buFont typeface="Wingdings" pitchFamily="2" charset="2"/>
              <a:buChar char="§"/>
            </a:pPr>
            <a:r>
              <a:rPr lang="en-US" sz="2800" smtClean="0">
                <a:latin typeface="Times New Roman" pitchFamily="18" charset="0"/>
              </a:rPr>
              <a:t>  Inappropriate for journal</a:t>
            </a:r>
          </a:p>
          <a:p>
            <a:pPr>
              <a:buClr>
                <a:srgbClr val="FF0000"/>
              </a:buClr>
              <a:buFont typeface="Wingdings" pitchFamily="2" charset="2"/>
              <a:buChar char="§"/>
            </a:pPr>
            <a:r>
              <a:rPr lang="en-US" sz="2800" smtClean="0">
                <a:latin typeface="Times New Roman" pitchFamily="18" charset="0"/>
              </a:rPr>
              <a:t>  Poorly written</a:t>
            </a:r>
          </a:p>
          <a:p>
            <a:r>
              <a:rPr lang="en-US" sz="2800" smtClean="0">
                <a:latin typeface="Times New Roman" pitchFamily="18" charset="0"/>
              </a:rPr>
              <a:t>	</a:t>
            </a:r>
          </a:p>
          <a:p>
            <a:r>
              <a:rPr lang="en-US" sz="2800" smtClean="0">
                <a:latin typeface="Times New Roman" pitchFamily="18" charset="0"/>
              </a:rPr>
              <a:t>	</a:t>
            </a:r>
          </a:p>
          <a:p>
            <a:endParaRPr lang="en-GB" sz="2800" smtClean="0">
              <a:latin typeface="Times New Roman" pitchFamily="18" charset="0"/>
            </a:endParaRPr>
          </a:p>
        </p:txBody>
      </p:sp>
      <p:sp>
        <p:nvSpPr>
          <p:cNvPr id="77828" name="Line 4"/>
          <p:cNvSpPr>
            <a:spLocks noChangeShapeType="1"/>
          </p:cNvSpPr>
          <p:nvPr/>
        </p:nvSpPr>
        <p:spPr bwMode="auto">
          <a:xfrm>
            <a:off x="0" y="1600200"/>
            <a:ext cx="9144000" cy="0"/>
          </a:xfrm>
          <a:prstGeom prst="line">
            <a:avLst/>
          </a:prstGeom>
          <a:noFill/>
          <a:ln w="38100">
            <a:solidFill>
              <a:srgbClr val="FF0000"/>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2000" fill="hold"/>
                                        <p:tgtEl>
                                          <p:spTgt spid="77827">
                                            <p:txEl>
                                              <p:pRg st="0" end="0"/>
                                            </p:txEl>
                                          </p:spTgt>
                                        </p:tgtEl>
                                        <p:attrNameLst>
                                          <p:attrName>style.color</p:attrName>
                                        </p:attrNameLst>
                                      </p:cBhvr>
                                      <p:to>
                                        <a:schemeClr val="bg2"/>
                                      </p:to>
                                    </p:animClr>
                                  </p:childTnLst>
                                </p:cTn>
                              </p:par>
                              <p:par>
                                <p:cTn id="11" presetID="1" presetClass="entr" presetSubtype="0" fill="hold" nodeType="withEffect">
                                  <p:stCondLst>
                                    <p:cond delay="0"/>
                                  </p:stCondLst>
                                  <p:childTnLst>
                                    <p:set>
                                      <p:cBhvr>
                                        <p:cTn id="12" dur="1" fill="hold">
                                          <p:stCondLst>
                                            <p:cond delay="0"/>
                                          </p:stCondLst>
                                        </p:cTn>
                                        <p:tgtEl>
                                          <p:spTgt spid="7782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782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782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3" presetClass="emph" presetSubtype="2" fill="hold" nodeType="clickEffect">
                                  <p:stCondLst>
                                    <p:cond delay="0"/>
                                  </p:stCondLst>
                                  <p:childTnLst>
                                    <p:animClr clrSpc="rgb" dir="cw">
                                      <p:cBhvr override="childStyle">
                                        <p:cTn id="20" dur="2000" fill="hold"/>
                                        <p:tgtEl>
                                          <p:spTgt spid="77827">
                                            <p:txEl>
                                              <p:pRg st="1" end="1"/>
                                            </p:txEl>
                                          </p:spTgt>
                                        </p:tgtEl>
                                        <p:attrNameLst>
                                          <p:attrName>style.color</p:attrName>
                                        </p:attrNameLst>
                                      </p:cBhvr>
                                      <p:to>
                                        <a:schemeClr val="bg2"/>
                                      </p:to>
                                    </p:animClr>
                                  </p:childTnLst>
                                </p:cTn>
                              </p:par>
                              <p:par>
                                <p:cTn id="21" presetID="3" presetClass="emph" presetSubtype="2" fill="hold" nodeType="withEffect">
                                  <p:stCondLst>
                                    <p:cond delay="0"/>
                                  </p:stCondLst>
                                  <p:childTnLst>
                                    <p:animClr clrSpc="rgb" dir="cw">
                                      <p:cBhvr override="childStyle">
                                        <p:cTn id="22" dur="2000" fill="hold"/>
                                        <p:tgtEl>
                                          <p:spTgt spid="77827">
                                            <p:txEl>
                                              <p:pRg st="2" end="2"/>
                                            </p:txEl>
                                          </p:spTgt>
                                        </p:tgtEl>
                                        <p:attrNameLst>
                                          <p:attrName>style.color</p:attrName>
                                        </p:attrNameLst>
                                      </p:cBhvr>
                                      <p:to>
                                        <a:schemeClr val="bg2"/>
                                      </p:to>
                                    </p:animClr>
                                  </p:childTnLst>
                                </p:cTn>
                              </p:par>
                              <p:par>
                                <p:cTn id="23" presetID="3" presetClass="emph" presetSubtype="2" fill="hold" nodeType="withEffect">
                                  <p:stCondLst>
                                    <p:cond delay="0"/>
                                  </p:stCondLst>
                                  <p:childTnLst>
                                    <p:animClr clrSpc="rgb" dir="cw">
                                      <p:cBhvr override="childStyle">
                                        <p:cTn id="24" dur="2000" fill="hold"/>
                                        <p:tgtEl>
                                          <p:spTgt spid="77827">
                                            <p:txEl>
                                              <p:pRg st="3" end="3"/>
                                            </p:txEl>
                                          </p:spTgt>
                                        </p:tgtEl>
                                        <p:attrNameLst>
                                          <p:attrName>style.color</p:attrName>
                                        </p:attrNameLst>
                                      </p:cBhvr>
                                      <p:to>
                                        <a:schemeClr val="bg2"/>
                                      </p:to>
                                    </p:animClr>
                                  </p:childTnLst>
                                </p:cTn>
                              </p:par>
                              <p:par>
                                <p:cTn id="25" presetID="1" presetClass="entr" presetSubtype="0" fill="hold" nodeType="withEffect">
                                  <p:stCondLst>
                                    <p:cond delay="0"/>
                                  </p:stCondLst>
                                  <p:childTnLst>
                                    <p:set>
                                      <p:cBhvr>
                                        <p:cTn id="26" dur="1" fill="hold">
                                          <p:stCondLst>
                                            <p:cond delay="0"/>
                                          </p:stCondLst>
                                        </p:cTn>
                                        <p:tgtEl>
                                          <p:spTgt spid="7782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mph" presetSubtype="2" fill="hold" nodeType="clickEffect">
                                  <p:stCondLst>
                                    <p:cond delay="0"/>
                                  </p:stCondLst>
                                  <p:childTnLst>
                                    <p:animClr clrSpc="rgb" dir="cw">
                                      <p:cBhvr override="childStyle">
                                        <p:cTn id="30" dur="2000" fill="hold"/>
                                        <p:tgtEl>
                                          <p:spTgt spid="77827">
                                            <p:txEl>
                                              <p:pRg st="4" end="4"/>
                                            </p:txEl>
                                          </p:spTgt>
                                        </p:tgtEl>
                                        <p:attrNameLst>
                                          <p:attrName>style.color</p:attrName>
                                        </p:attrNameLst>
                                      </p:cBhvr>
                                      <p:to>
                                        <a:schemeClr val="bg2"/>
                                      </p:to>
                                    </p:animClr>
                                  </p:childTnLst>
                                </p:cTn>
                              </p:par>
                              <p:par>
                                <p:cTn id="31" presetID="1" presetClass="entr" presetSubtype="0" fill="hold" nodeType="withEffect">
                                  <p:stCondLst>
                                    <p:cond delay="0"/>
                                  </p:stCondLst>
                                  <p:childTnLst>
                                    <p:set>
                                      <p:cBhvr>
                                        <p:cTn id="32" dur="1" fill="hold">
                                          <p:stCondLst>
                                            <p:cond delay="0"/>
                                          </p:stCondLst>
                                        </p:cTn>
                                        <p:tgtEl>
                                          <p:spTgt spid="778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609600" y="152400"/>
            <a:ext cx="7772400" cy="1470025"/>
          </a:xfrm>
        </p:spPr>
        <p:txBody>
          <a:bodyPr/>
          <a:lstStyle/>
          <a:p>
            <a:pPr>
              <a:defRPr/>
            </a:pPr>
            <a:r>
              <a:rPr lang="en-US" smtClean="0">
                <a:solidFill>
                  <a:schemeClr val="tx2"/>
                </a:solidFill>
                <a:latin typeface="Times New Roman" pitchFamily="18" charset="0"/>
              </a:rPr>
              <a:t>What constitutes a good journal</a:t>
            </a:r>
            <a:r>
              <a:rPr lang="en-US" smtClean="0">
                <a:solidFill>
                  <a:schemeClr val="bg1"/>
                </a:solidFill>
                <a:latin typeface="Times New Roman" pitchFamily="18" charset="0"/>
              </a:rPr>
              <a:t>?</a:t>
            </a:r>
            <a:endParaRPr lang="en-GB" smtClean="0">
              <a:solidFill>
                <a:schemeClr val="bg1"/>
              </a:solidFill>
              <a:latin typeface="Times New Roman" pitchFamily="18" charset="0"/>
            </a:endParaRPr>
          </a:p>
        </p:txBody>
      </p:sp>
      <p:sp>
        <p:nvSpPr>
          <p:cNvPr id="87043" name="Rectangle 3"/>
          <p:cNvSpPr>
            <a:spLocks noGrp="1" noChangeArrowheads="1"/>
          </p:cNvSpPr>
          <p:nvPr>
            <p:ph type="subTitle" idx="1"/>
          </p:nvPr>
        </p:nvSpPr>
        <p:spPr>
          <a:xfrm>
            <a:off x="914400" y="2057400"/>
            <a:ext cx="7124700" cy="4257675"/>
          </a:xfrm>
        </p:spPr>
        <p:txBody>
          <a:bodyPr/>
          <a:lstStyle/>
          <a:p>
            <a:pPr>
              <a:lnSpc>
                <a:spcPct val="90000"/>
              </a:lnSpc>
              <a:spcBef>
                <a:spcPct val="0"/>
              </a:spcBef>
            </a:pPr>
            <a:r>
              <a:rPr lang="en-US" sz="2800" smtClean="0">
                <a:latin typeface="Times New Roman" pitchFamily="18" charset="0"/>
              </a:rPr>
              <a:t>Impact factor –  </a:t>
            </a:r>
          </a:p>
          <a:p>
            <a:pPr>
              <a:lnSpc>
                <a:spcPct val="90000"/>
              </a:lnSpc>
              <a:spcBef>
                <a:spcPct val="0"/>
              </a:spcBef>
            </a:pPr>
            <a:r>
              <a:rPr lang="en-US" sz="2800" smtClean="0">
                <a:latin typeface="Times New Roman" pitchFamily="18" charset="0"/>
              </a:rPr>
              <a:t>	average number of times published papers 	are cited up to two years after publication.</a:t>
            </a:r>
          </a:p>
          <a:p>
            <a:pPr>
              <a:lnSpc>
                <a:spcPct val="90000"/>
              </a:lnSpc>
              <a:spcBef>
                <a:spcPct val="0"/>
              </a:spcBef>
            </a:pPr>
            <a:endParaRPr lang="en-US" sz="2800" smtClean="0">
              <a:latin typeface="Times New Roman" pitchFamily="18" charset="0"/>
            </a:endParaRPr>
          </a:p>
          <a:p>
            <a:pPr>
              <a:lnSpc>
                <a:spcPct val="90000"/>
              </a:lnSpc>
              <a:spcBef>
                <a:spcPct val="0"/>
              </a:spcBef>
            </a:pPr>
            <a:endParaRPr lang="en-US" sz="2800" smtClean="0">
              <a:latin typeface="Times New Roman" pitchFamily="18" charset="0"/>
            </a:endParaRPr>
          </a:p>
          <a:p>
            <a:pPr>
              <a:lnSpc>
                <a:spcPct val="90000"/>
              </a:lnSpc>
              <a:spcBef>
                <a:spcPct val="0"/>
              </a:spcBef>
            </a:pPr>
            <a:r>
              <a:rPr lang="en-US" sz="2800" smtClean="0">
                <a:latin typeface="Times New Roman" pitchFamily="18" charset="0"/>
              </a:rPr>
              <a:t>Immediacy Index – </a:t>
            </a:r>
          </a:p>
          <a:p>
            <a:pPr>
              <a:lnSpc>
                <a:spcPct val="90000"/>
              </a:lnSpc>
              <a:spcBef>
                <a:spcPct val="0"/>
              </a:spcBef>
            </a:pPr>
            <a:r>
              <a:rPr lang="en-US" sz="2800" smtClean="0">
                <a:latin typeface="Times New Roman" pitchFamily="18" charset="0"/>
              </a:rPr>
              <a:t>	average number of times published papers 	are cited during year of publication.</a:t>
            </a:r>
          </a:p>
          <a:p>
            <a:pPr>
              <a:lnSpc>
                <a:spcPct val="90000"/>
              </a:lnSpc>
              <a:spcBef>
                <a:spcPct val="0"/>
              </a:spcBef>
            </a:pPr>
            <a:endParaRPr lang="en-US" sz="2800" smtClean="0">
              <a:latin typeface="Times New Roman" pitchFamily="18" charset="0"/>
            </a:endParaRPr>
          </a:p>
          <a:p>
            <a:pPr>
              <a:lnSpc>
                <a:spcPct val="90000"/>
              </a:lnSpc>
              <a:spcBef>
                <a:spcPct val="0"/>
              </a:spcBef>
            </a:pPr>
            <a:endParaRPr lang="en-GB" sz="2400" smtClean="0">
              <a:latin typeface="Times New Roman" pitchFamily="18" charset="0"/>
            </a:endParaRPr>
          </a:p>
          <a:p>
            <a:pPr>
              <a:lnSpc>
                <a:spcPct val="90000"/>
              </a:lnSpc>
              <a:spcBef>
                <a:spcPct val="0"/>
              </a:spcBef>
            </a:pPr>
            <a:r>
              <a:rPr lang="en-GB" sz="2000" smtClean="0"/>
              <a:t> 	</a:t>
            </a:r>
          </a:p>
        </p:txBody>
      </p:sp>
      <p:sp>
        <p:nvSpPr>
          <p:cNvPr id="78852" name="Line 4"/>
          <p:cNvSpPr>
            <a:spLocks noChangeShapeType="1"/>
          </p:cNvSpPr>
          <p:nvPr/>
        </p:nvSpPr>
        <p:spPr bwMode="auto">
          <a:xfrm>
            <a:off x="0" y="1600200"/>
            <a:ext cx="9144000" cy="0"/>
          </a:xfrm>
          <a:prstGeom prst="line">
            <a:avLst/>
          </a:prstGeom>
          <a:noFill/>
          <a:ln w="38100">
            <a:solidFill>
              <a:srgbClr val="FF0000"/>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704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704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70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a:defRPr/>
            </a:pPr>
            <a:r>
              <a:rPr lang="en-US" sz="3000" b="1" smtClean="0"/>
              <a:t>CHECKLIST ONE:</a:t>
            </a:r>
            <a:br>
              <a:rPr lang="en-US" sz="3000" b="1" smtClean="0"/>
            </a:br>
            <a:endParaRPr lang="en-US" sz="3000" b="1" smtClean="0"/>
          </a:p>
        </p:txBody>
      </p:sp>
      <p:sp>
        <p:nvSpPr>
          <p:cNvPr id="80899" name="Rectangle 3"/>
          <p:cNvSpPr>
            <a:spLocks noGrp="1" noChangeArrowheads="1"/>
          </p:cNvSpPr>
          <p:nvPr>
            <p:ph type="body" idx="1"/>
          </p:nvPr>
        </p:nvSpPr>
        <p:spPr/>
        <p:txBody>
          <a:bodyPr/>
          <a:lstStyle/>
          <a:p>
            <a:r>
              <a:rPr lang="en-US" sz="2000" smtClean="0"/>
              <a:t>1. </a:t>
            </a:r>
            <a:r>
              <a:rPr lang="en-US" sz="2000" smtClean="0">
                <a:solidFill>
                  <a:srgbClr val="2ADCF4"/>
                </a:solidFill>
              </a:rPr>
              <a:t>Is my paper statement concise and clear?</a:t>
            </a:r>
            <a:br>
              <a:rPr lang="en-US" sz="2000" smtClean="0">
                <a:solidFill>
                  <a:srgbClr val="2ADCF4"/>
                </a:solidFill>
              </a:rPr>
            </a:br>
            <a:r>
              <a:rPr lang="en-US" sz="2000" smtClean="0">
                <a:solidFill>
                  <a:srgbClr val="2ADCF4"/>
                </a:solidFill>
              </a:rPr>
              <a:t>2. Did I follow my outline? Did I miss anything?</a:t>
            </a:r>
            <a:br>
              <a:rPr lang="en-US" sz="2000" smtClean="0">
                <a:solidFill>
                  <a:srgbClr val="2ADCF4"/>
                </a:solidFill>
              </a:rPr>
            </a:br>
            <a:r>
              <a:rPr lang="en-US" sz="2000" smtClean="0">
                <a:solidFill>
                  <a:srgbClr val="2ADCF4"/>
                </a:solidFill>
              </a:rPr>
              <a:t>3. Are my arguments presented in a logical sequence?</a:t>
            </a:r>
            <a:br>
              <a:rPr lang="en-US" sz="2000" smtClean="0">
                <a:solidFill>
                  <a:srgbClr val="2ADCF4"/>
                </a:solidFill>
              </a:rPr>
            </a:br>
            <a:r>
              <a:rPr lang="en-US" sz="2000" smtClean="0">
                <a:solidFill>
                  <a:srgbClr val="2ADCF4"/>
                </a:solidFill>
              </a:rPr>
              <a:t>4. Are all sources properly cited to ensure that I am not </a:t>
            </a:r>
          </a:p>
          <a:p>
            <a:pPr>
              <a:buFontTx/>
              <a:buNone/>
            </a:pPr>
            <a:r>
              <a:rPr lang="en-US" sz="2000" smtClean="0">
                <a:solidFill>
                  <a:srgbClr val="2ADCF4"/>
                </a:solidFill>
              </a:rPr>
              <a:t>         plagiarizing?</a:t>
            </a:r>
            <a:br>
              <a:rPr lang="en-US" sz="2000" smtClean="0">
                <a:solidFill>
                  <a:srgbClr val="2ADCF4"/>
                </a:solidFill>
              </a:rPr>
            </a:br>
            <a:r>
              <a:rPr lang="en-US" sz="2000" smtClean="0">
                <a:solidFill>
                  <a:srgbClr val="2ADCF4"/>
                </a:solidFill>
              </a:rPr>
              <a:t>5. Have I proved my paper with strong supporting arguments?</a:t>
            </a:r>
            <a:br>
              <a:rPr lang="en-US" sz="2000" smtClean="0">
                <a:solidFill>
                  <a:srgbClr val="2ADCF4"/>
                </a:solidFill>
              </a:rPr>
            </a:br>
            <a:r>
              <a:rPr lang="en-US" sz="2000" smtClean="0">
                <a:solidFill>
                  <a:srgbClr val="2ADCF4"/>
                </a:solidFill>
              </a:rPr>
              <a:t>6. Have I made my intentions and points clear in the essay?</a:t>
            </a:r>
          </a:p>
          <a:p>
            <a:pPr>
              <a:buFontTx/>
              <a:buNone/>
            </a:pPr>
            <a:endParaRPr lang="en-US" sz="2000" smtClean="0">
              <a:solidFill>
                <a:srgbClr val="2ADCF4"/>
              </a:solidFill>
            </a:endParaRPr>
          </a:p>
          <a:p>
            <a:pPr>
              <a:buFontTx/>
              <a:buNone/>
            </a:pPr>
            <a:r>
              <a:rPr lang="en-US" sz="2000" i="1" smtClean="0"/>
              <a:t>    Re-read your paper for grammatical errors. Use a dictionary or a thesaurus as needed. Do a spell check. Correct all errors that you can spot and improve the overall quality of the paper to the best of your ability. Get someone else to read it over. Sometimes a second pair of eyes can see mistakes that you missed.</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57200" y="914400"/>
            <a:ext cx="8229600" cy="1143000"/>
          </a:xfrm>
        </p:spPr>
        <p:txBody>
          <a:bodyPr/>
          <a:lstStyle/>
          <a:p>
            <a:pPr>
              <a:defRPr/>
            </a:pPr>
            <a:r>
              <a:rPr lang="en-US" dirty="0" smtClean="0"/>
              <a:t>Seminar/ Conference Presentations</a:t>
            </a:r>
            <a:endParaRPr lang="en-US" dirty="0"/>
          </a:p>
        </p:txBody>
      </p:sp>
      <p:sp>
        <p:nvSpPr>
          <p:cNvPr id="81923" name="Rectangle 3"/>
          <p:cNvSpPr>
            <a:spLocks noGrp="1" noChangeArrowheads="1"/>
          </p:cNvSpPr>
          <p:nvPr>
            <p:ph type="subTitle" idx="1"/>
          </p:nvPr>
        </p:nvSpPr>
        <p:spPr>
          <a:xfrm>
            <a:off x="0" y="3276600"/>
            <a:ext cx="7772400" cy="1752600"/>
          </a:xfrm>
        </p:spPr>
        <p:txBody>
          <a:bodyPr/>
          <a:lstStyle/>
          <a:p>
            <a:r>
              <a:rPr lang="en-US" smtClean="0"/>
              <a:t>How to Avoid the </a:t>
            </a:r>
          </a:p>
          <a:p>
            <a:r>
              <a:rPr lang="en-US" smtClean="0"/>
              <a:t>Pitfalls of Bad Slides?</a:t>
            </a:r>
          </a:p>
        </p:txBody>
      </p:sp>
      <p:pic>
        <p:nvPicPr>
          <p:cNvPr id="81924" name="Picture 3" descr="Thesis cartoons, Thesis cartoon, funny, Thesis picture, Thesis pictures, Thesis image, Thesis images, Thesis illustration, Thesis illustrations"/>
          <p:cNvPicPr>
            <a:picLocks noChangeAspect="1" noChangeArrowheads="1"/>
          </p:cNvPicPr>
          <p:nvPr/>
        </p:nvPicPr>
        <p:blipFill>
          <a:blip r:embed="rId2"/>
          <a:srcRect/>
          <a:stretch>
            <a:fillRect/>
          </a:stretch>
        </p:blipFill>
        <p:spPr bwMode="auto">
          <a:xfrm>
            <a:off x="4800600" y="1752600"/>
            <a:ext cx="4038600" cy="4129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defRPr/>
            </a:pPr>
            <a:r>
              <a:rPr lang="en-US"/>
              <a:t>Tips to be Covered</a:t>
            </a:r>
          </a:p>
        </p:txBody>
      </p:sp>
      <p:sp>
        <p:nvSpPr>
          <p:cNvPr id="21507" name="Rectangle 3"/>
          <p:cNvSpPr>
            <a:spLocks noGrp="1" noChangeArrowheads="1"/>
          </p:cNvSpPr>
          <p:nvPr>
            <p:ph type="body" sz="half" idx="1"/>
          </p:nvPr>
        </p:nvSpPr>
        <p:spPr>
          <a:xfrm>
            <a:off x="990600" y="1828800"/>
            <a:ext cx="5486400" cy="4419600"/>
          </a:xfrm>
        </p:spPr>
        <p:txBody>
          <a:bodyPr/>
          <a:lstStyle/>
          <a:p>
            <a:pPr>
              <a:lnSpc>
                <a:spcPct val="90000"/>
              </a:lnSpc>
              <a:defRPr/>
            </a:pPr>
            <a:r>
              <a:rPr lang="en-US" dirty="0">
                <a:effectLst>
                  <a:outerShdw blurRad="38100" dist="38100" dir="2700000" algn="tl">
                    <a:srgbClr val="000000">
                      <a:alpha val="43137"/>
                    </a:srgbClr>
                  </a:outerShdw>
                </a:effectLst>
              </a:rPr>
              <a:t>Outlines</a:t>
            </a:r>
          </a:p>
          <a:p>
            <a:pPr>
              <a:lnSpc>
                <a:spcPct val="90000"/>
              </a:lnSpc>
              <a:defRPr/>
            </a:pPr>
            <a:r>
              <a:rPr lang="en-US" dirty="0">
                <a:effectLst>
                  <a:outerShdw blurRad="38100" dist="38100" dir="2700000" algn="tl">
                    <a:srgbClr val="000000">
                      <a:alpha val="43137"/>
                    </a:srgbClr>
                  </a:outerShdw>
                </a:effectLst>
              </a:rPr>
              <a:t>Slide Structure</a:t>
            </a:r>
          </a:p>
          <a:p>
            <a:pPr>
              <a:lnSpc>
                <a:spcPct val="90000"/>
              </a:lnSpc>
              <a:defRPr/>
            </a:pPr>
            <a:r>
              <a:rPr lang="en-US" dirty="0">
                <a:effectLst>
                  <a:outerShdw blurRad="38100" dist="38100" dir="2700000" algn="tl">
                    <a:srgbClr val="000000">
                      <a:alpha val="43137"/>
                    </a:srgbClr>
                  </a:outerShdw>
                </a:effectLst>
              </a:rPr>
              <a:t>Fonts</a:t>
            </a:r>
          </a:p>
          <a:p>
            <a:pPr>
              <a:lnSpc>
                <a:spcPct val="90000"/>
              </a:lnSpc>
              <a:defRPr/>
            </a:pPr>
            <a:r>
              <a:rPr lang="en-US" dirty="0" err="1">
                <a:effectLst>
                  <a:outerShdw blurRad="38100" dist="38100" dir="2700000" algn="tl">
                    <a:srgbClr val="000000">
                      <a:alpha val="43137"/>
                    </a:srgbClr>
                  </a:outerShdw>
                </a:effectLst>
              </a:rPr>
              <a:t>Colour</a:t>
            </a:r>
            <a:endParaRPr lang="en-US" dirty="0">
              <a:effectLst>
                <a:outerShdw blurRad="38100" dist="38100" dir="2700000" algn="tl">
                  <a:srgbClr val="000000">
                    <a:alpha val="43137"/>
                  </a:srgbClr>
                </a:outerShdw>
              </a:effectLst>
            </a:endParaRPr>
          </a:p>
          <a:p>
            <a:pPr>
              <a:lnSpc>
                <a:spcPct val="90000"/>
              </a:lnSpc>
              <a:defRPr/>
            </a:pPr>
            <a:r>
              <a:rPr lang="en-US" dirty="0">
                <a:effectLst>
                  <a:outerShdw blurRad="38100" dist="38100" dir="2700000" algn="tl">
                    <a:srgbClr val="000000">
                      <a:alpha val="43137"/>
                    </a:srgbClr>
                  </a:outerShdw>
                </a:effectLst>
              </a:rPr>
              <a:t>Background</a:t>
            </a:r>
          </a:p>
          <a:p>
            <a:pPr>
              <a:lnSpc>
                <a:spcPct val="90000"/>
              </a:lnSpc>
              <a:defRPr/>
            </a:pPr>
            <a:r>
              <a:rPr lang="en-US" dirty="0">
                <a:effectLst>
                  <a:outerShdw blurRad="38100" dist="38100" dir="2700000" algn="tl">
                    <a:srgbClr val="000000">
                      <a:alpha val="43137"/>
                    </a:srgbClr>
                  </a:outerShdw>
                </a:effectLst>
              </a:rPr>
              <a:t>Graphs</a:t>
            </a:r>
          </a:p>
          <a:p>
            <a:pPr>
              <a:lnSpc>
                <a:spcPct val="90000"/>
              </a:lnSpc>
              <a:defRPr/>
            </a:pPr>
            <a:r>
              <a:rPr lang="en-US" dirty="0">
                <a:effectLst>
                  <a:outerShdw blurRad="38100" dist="38100" dir="2700000" algn="tl">
                    <a:srgbClr val="000000">
                      <a:alpha val="43137"/>
                    </a:srgbClr>
                  </a:outerShdw>
                </a:effectLst>
              </a:rPr>
              <a:t>Spelling and Grammar</a:t>
            </a:r>
          </a:p>
          <a:p>
            <a:pPr>
              <a:lnSpc>
                <a:spcPct val="90000"/>
              </a:lnSpc>
              <a:defRPr/>
            </a:pPr>
            <a:r>
              <a:rPr lang="en-US" dirty="0">
                <a:effectLst>
                  <a:outerShdw blurRad="38100" dist="38100" dir="2700000" algn="tl">
                    <a:srgbClr val="000000">
                      <a:alpha val="43137"/>
                    </a:srgbClr>
                  </a:outerShdw>
                </a:effectLst>
              </a:rPr>
              <a:t>Conclusions</a:t>
            </a:r>
          </a:p>
          <a:p>
            <a:pPr>
              <a:lnSpc>
                <a:spcPct val="90000"/>
              </a:lnSpc>
              <a:defRPr/>
            </a:pPr>
            <a:r>
              <a:rPr lang="en-US" dirty="0">
                <a:effectLst>
                  <a:outerShdw blurRad="38100" dist="38100" dir="2700000" algn="tl">
                    <a:srgbClr val="000000">
                      <a:alpha val="43137"/>
                    </a:srgbClr>
                  </a:outerShdw>
                </a:effectLst>
              </a:rPr>
              <a:t>Questions</a:t>
            </a:r>
          </a:p>
          <a:p>
            <a:pPr>
              <a:lnSpc>
                <a:spcPct val="90000"/>
              </a:lnSpc>
              <a:defRPr/>
            </a:pPr>
            <a:endParaRPr lang="en-US" sz="2400" dirty="0"/>
          </a:p>
          <a:p>
            <a:pPr>
              <a:lnSpc>
                <a:spcPct val="90000"/>
              </a:lnSpc>
              <a:buFont typeface="Wingdings" pitchFamily="2" charset="2"/>
              <a:buNone/>
              <a:defRPr/>
            </a:pPr>
            <a:endParaRPr lang="en-US" sz="2400" dirty="0"/>
          </a:p>
          <a:p>
            <a:pPr>
              <a:lnSpc>
                <a:spcPct val="90000"/>
              </a:lnSpc>
              <a:defRPr/>
            </a:pPr>
            <a:endParaRPr lang="en-US" sz="2400" dirty="0"/>
          </a:p>
          <a:p>
            <a:pPr>
              <a:lnSpc>
                <a:spcPct val="90000"/>
              </a:lnSpc>
              <a:defRPr/>
            </a:pPr>
            <a:endParaRPr lang="en-US" sz="2400" dirty="0"/>
          </a:p>
        </p:txBody>
      </p:sp>
      <p:sp>
        <p:nvSpPr>
          <p:cNvPr id="82948" name="Rectangle 4"/>
          <p:cNvSpPr>
            <a:spLocks noGrp="1" noChangeArrowheads="1"/>
          </p:cNvSpPr>
          <p:nvPr>
            <p:ph type="body" sz="half" idx="2"/>
          </p:nvPr>
        </p:nvSpPr>
        <p:spPr>
          <a:xfrm>
            <a:off x="4991100" y="2667000"/>
            <a:ext cx="3924300" cy="3429000"/>
          </a:xfrm>
        </p:spPr>
        <p:txBody>
          <a:bodyPr/>
          <a:lstStyle/>
          <a:p>
            <a:endParaRPr lang="en-US" sz="2400" smtClean="0"/>
          </a:p>
          <a:p>
            <a:endParaRPr lang="en-US" sz="2400"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defRPr/>
            </a:pPr>
            <a:r>
              <a:rPr lang="en-US" dirty="0"/>
              <a:t>Outline	</a:t>
            </a:r>
          </a:p>
        </p:txBody>
      </p:sp>
      <p:sp>
        <p:nvSpPr>
          <p:cNvPr id="25603" name="Rectangle 3"/>
          <p:cNvSpPr>
            <a:spLocks noGrp="1" noChangeArrowheads="1"/>
          </p:cNvSpPr>
          <p:nvPr>
            <p:ph type="body" idx="1"/>
          </p:nvPr>
        </p:nvSpPr>
        <p:spPr/>
        <p:txBody>
          <a:bodyPr/>
          <a:lstStyle/>
          <a:p>
            <a:pPr>
              <a:defRPr/>
            </a:pPr>
            <a:r>
              <a:rPr lang="en-US" sz="2800" dirty="0">
                <a:effectLst>
                  <a:outerShdw blurRad="38100" dist="38100" dir="2700000" algn="tl">
                    <a:srgbClr val="000000">
                      <a:alpha val="43137"/>
                    </a:srgbClr>
                  </a:outerShdw>
                </a:effectLst>
              </a:rPr>
              <a:t>Make your 1</a:t>
            </a:r>
            <a:r>
              <a:rPr lang="en-US" sz="2800" baseline="30000" dirty="0">
                <a:effectLst>
                  <a:outerShdw blurRad="38100" dist="38100" dir="2700000" algn="tl">
                    <a:srgbClr val="000000">
                      <a:alpha val="43137"/>
                    </a:srgbClr>
                  </a:outerShdw>
                </a:effectLst>
              </a:rPr>
              <a:t>st</a:t>
            </a:r>
            <a:r>
              <a:rPr lang="en-US" sz="2800" dirty="0">
                <a:effectLst>
                  <a:outerShdw blurRad="38100" dist="38100" dir="2700000" algn="tl">
                    <a:srgbClr val="000000">
                      <a:alpha val="43137"/>
                    </a:srgbClr>
                  </a:outerShdw>
                </a:effectLst>
              </a:rPr>
              <a:t> or 2</a:t>
            </a:r>
            <a:r>
              <a:rPr lang="en-US" sz="2800" baseline="30000" dirty="0">
                <a:effectLst>
                  <a:outerShdw blurRad="38100" dist="38100" dir="2700000" algn="tl">
                    <a:srgbClr val="000000">
                      <a:alpha val="43137"/>
                    </a:srgbClr>
                  </a:outerShdw>
                </a:effectLst>
              </a:rPr>
              <a:t>nd</a:t>
            </a:r>
            <a:r>
              <a:rPr lang="en-US" sz="2800" dirty="0">
                <a:effectLst>
                  <a:outerShdw blurRad="38100" dist="38100" dir="2700000" algn="tl">
                    <a:srgbClr val="000000">
                      <a:alpha val="43137"/>
                    </a:srgbClr>
                  </a:outerShdw>
                </a:effectLst>
              </a:rPr>
              <a:t> slide an outline of your presentation</a:t>
            </a:r>
          </a:p>
          <a:p>
            <a:pPr lvl="1">
              <a:defRPr/>
            </a:pPr>
            <a:r>
              <a:rPr lang="en-US" sz="2800" i="1" dirty="0">
                <a:solidFill>
                  <a:srgbClr val="FFC000"/>
                </a:solidFill>
                <a:effectLst>
                  <a:outerShdw blurRad="38100" dist="38100" dir="2700000" algn="tl">
                    <a:srgbClr val="000000">
                      <a:alpha val="43137"/>
                    </a:srgbClr>
                  </a:outerShdw>
                </a:effectLst>
              </a:rPr>
              <a:t>Ex: previous slide</a:t>
            </a:r>
          </a:p>
          <a:p>
            <a:pPr>
              <a:defRPr/>
            </a:pPr>
            <a:r>
              <a:rPr lang="en-US" sz="2800" dirty="0">
                <a:effectLst>
                  <a:outerShdw blurRad="38100" dist="38100" dir="2700000" algn="tl">
                    <a:srgbClr val="000000">
                      <a:alpha val="43137"/>
                    </a:srgbClr>
                  </a:outerShdw>
                </a:effectLst>
              </a:rPr>
              <a:t>Follow the order of your outline for the rest of the presentation</a:t>
            </a:r>
          </a:p>
          <a:p>
            <a:pPr>
              <a:defRPr/>
            </a:pPr>
            <a:r>
              <a:rPr lang="en-US" sz="2800" dirty="0">
                <a:effectLst>
                  <a:outerShdw blurRad="38100" dist="38100" dir="2700000" algn="tl">
                    <a:srgbClr val="000000">
                      <a:alpha val="43137"/>
                    </a:srgbClr>
                  </a:outerShdw>
                </a:effectLst>
              </a:rPr>
              <a:t>Only place main points on the outline slide</a:t>
            </a:r>
          </a:p>
          <a:p>
            <a:pPr lvl="1">
              <a:defRPr/>
            </a:pPr>
            <a:r>
              <a:rPr lang="en-US" sz="2800" i="1" dirty="0">
                <a:solidFill>
                  <a:srgbClr val="FFC000"/>
                </a:solidFill>
                <a:effectLst>
                  <a:outerShdw blurRad="38100" dist="38100" dir="2700000" algn="tl">
                    <a:srgbClr val="000000">
                      <a:alpha val="43137"/>
                    </a:srgbClr>
                  </a:outerShdw>
                </a:effectLst>
              </a:rPr>
              <a:t>Ex: Use the titles of each slide as main points</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r>
              <a:rPr lang="en-US"/>
              <a:t>Slide Structure – Good</a:t>
            </a:r>
          </a:p>
        </p:txBody>
      </p:sp>
      <p:sp>
        <p:nvSpPr>
          <p:cNvPr id="12291" name="Rectangle 3"/>
          <p:cNvSpPr>
            <a:spLocks noGrp="1" noChangeArrowheads="1"/>
          </p:cNvSpPr>
          <p:nvPr>
            <p:ph type="body" idx="1"/>
          </p:nvPr>
        </p:nvSpPr>
        <p:spPr/>
        <p:txBody>
          <a:bodyPr/>
          <a:lstStyle/>
          <a:p>
            <a:pPr>
              <a:defRPr/>
            </a:pPr>
            <a:r>
              <a:rPr lang="en-US" sz="3600" dirty="0">
                <a:effectLst>
                  <a:outerShdw blurRad="38100" dist="38100" dir="2700000" algn="tl">
                    <a:srgbClr val="000000">
                      <a:alpha val="43137"/>
                    </a:srgbClr>
                  </a:outerShdw>
                </a:effectLst>
              </a:rPr>
              <a:t>Use 1-2 slides per minute of your presentation</a:t>
            </a:r>
          </a:p>
          <a:p>
            <a:pPr>
              <a:defRPr/>
            </a:pPr>
            <a:r>
              <a:rPr lang="en-US" sz="3600" dirty="0">
                <a:effectLst>
                  <a:outerShdw blurRad="38100" dist="38100" dir="2700000" algn="tl">
                    <a:srgbClr val="000000">
                      <a:alpha val="43137"/>
                    </a:srgbClr>
                  </a:outerShdw>
                </a:effectLst>
              </a:rPr>
              <a:t>Write in point form, not complete sentences</a:t>
            </a:r>
          </a:p>
          <a:p>
            <a:pPr>
              <a:defRPr/>
            </a:pPr>
            <a:r>
              <a:rPr lang="en-US" sz="3600" dirty="0">
                <a:effectLst>
                  <a:outerShdw blurRad="38100" dist="38100" dir="2700000" algn="tl">
                    <a:srgbClr val="000000">
                      <a:alpha val="43137"/>
                    </a:srgbClr>
                  </a:outerShdw>
                </a:effectLst>
              </a:rPr>
              <a:t>Include 4-5 points per slide</a:t>
            </a:r>
          </a:p>
          <a:p>
            <a:pPr>
              <a:defRPr/>
            </a:pPr>
            <a:r>
              <a:rPr lang="en-US" sz="3600" dirty="0">
                <a:effectLst>
                  <a:outerShdw blurRad="38100" dist="38100" dir="2700000" algn="tl">
                    <a:srgbClr val="000000">
                      <a:alpha val="43137"/>
                    </a:srgbClr>
                  </a:outerShdw>
                </a:effectLst>
              </a:rPr>
              <a:t>Avoid wordiness: use key words and phrases only</a:t>
            </a:r>
          </a:p>
          <a:p>
            <a:pPr>
              <a:buFont typeface="Wingdings" pitchFamily="2" charset="2"/>
              <a:buNone/>
              <a:defRPr/>
            </a:pPr>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defRPr/>
            </a:pPr>
            <a:r>
              <a:rPr lang="en-US"/>
              <a:t>Slide Structure - Bad</a:t>
            </a:r>
          </a:p>
        </p:txBody>
      </p:sp>
      <p:sp>
        <p:nvSpPr>
          <p:cNvPr id="86019" name="Rectangle 3"/>
          <p:cNvSpPr>
            <a:spLocks noGrp="1" noChangeArrowheads="1"/>
          </p:cNvSpPr>
          <p:nvPr>
            <p:ph type="body" idx="1"/>
          </p:nvPr>
        </p:nvSpPr>
        <p:spPr>
          <a:xfrm>
            <a:off x="457200" y="1905000"/>
            <a:ext cx="7975600" cy="4495800"/>
          </a:xfrm>
        </p:spPr>
        <p:txBody>
          <a:bodyPr/>
          <a:lstStyle/>
          <a:p>
            <a:pPr>
              <a:lnSpc>
                <a:spcPct val="90000"/>
              </a:lnSpc>
            </a:pPr>
            <a:r>
              <a:rPr lang="en-US" smtClean="0"/>
              <a:t>This page contains too many words for a presentation slide.  It is not written in point form, making it difficult both for your audience to read and for you to present each point. Although there are exactly the same number of points on this slide as the previous slide, it looks much more complicated.  In short, your audience will spend too much time trying to read this paragraph instead of listening to you.</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defRPr/>
            </a:pPr>
            <a:r>
              <a:rPr lang="en-US"/>
              <a:t>Slide Structure – Good</a:t>
            </a:r>
          </a:p>
        </p:txBody>
      </p:sp>
      <p:sp>
        <p:nvSpPr>
          <p:cNvPr id="34819" name="Rectangle 3"/>
          <p:cNvSpPr>
            <a:spLocks noGrp="1" noChangeArrowheads="1"/>
          </p:cNvSpPr>
          <p:nvPr>
            <p:ph type="body" idx="1"/>
          </p:nvPr>
        </p:nvSpPr>
        <p:spPr/>
        <p:txBody>
          <a:bodyPr/>
          <a:lstStyle/>
          <a:p>
            <a:r>
              <a:rPr lang="en-US" smtClean="0"/>
              <a:t>Show one point at a time:</a:t>
            </a:r>
          </a:p>
          <a:p>
            <a:pPr lvl="1"/>
            <a:r>
              <a:rPr lang="en-US" smtClean="0"/>
              <a:t>Will help audience concentrate on what you are saying</a:t>
            </a:r>
          </a:p>
          <a:p>
            <a:pPr lvl="1"/>
            <a:r>
              <a:rPr lang="en-US" smtClean="0"/>
              <a:t>Will prevent audience from reading ahead</a:t>
            </a:r>
          </a:p>
          <a:p>
            <a:pPr lvl="1"/>
            <a:r>
              <a:rPr lang="en-US" smtClean="0"/>
              <a:t>Will help you keep your presentation focused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48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48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48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48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bldLvl="2"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a:defRPr/>
            </a:pPr>
            <a:r>
              <a:rPr lang="en-US" dirty="0"/>
              <a:t>Slide Structure - Bad</a:t>
            </a:r>
          </a:p>
        </p:txBody>
      </p:sp>
      <p:sp>
        <p:nvSpPr>
          <p:cNvPr id="35843" name="Rectangle 3"/>
          <p:cNvSpPr>
            <a:spLocks noGrp="1" noChangeArrowheads="1"/>
          </p:cNvSpPr>
          <p:nvPr>
            <p:ph type="body" idx="1"/>
          </p:nvPr>
        </p:nvSpPr>
        <p:spPr/>
        <p:txBody>
          <a:bodyPr/>
          <a:lstStyle/>
          <a:p>
            <a:pPr>
              <a:defRPr/>
            </a:pPr>
            <a:r>
              <a:rPr lang="en-US" sz="3600" dirty="0">
                <a:effectLst>
                  <a:outerShdw blurRad="38100" dist="38100" dir="2700000" algn="tl">
                    <a:srgbClr val="000000">
                      <a:alpha val="43137"/>
                    </a:srgbClr>
                  </a:outerShdw>
                </a:effectLst>
              </a:rPr>
              <a:t>Do not use distracting animation</a:t>
            </a:r>
          </a:p>
          <a:p>
            <a:pPr>
              <a:defRPr/>
            </a:pPr>
            <a:endParaRPr lang="en-US" sz="3600" dirty="0">
              <a:effectLst>
                <a:outerShdw blurRad="38100" dist="38100" dir="2700000" algn="tl">
                  <a:srgbClr val="000000">
                    <a:alpha val="43137"/>
                  </a:srgbClr>
                </a:outerShdw>
              </a:effectLst>
            </a:endParaRPr>
          </a:p>
          <a:p>
            <a:pPr>
              <a:defRPr/>
            </a:pPr>
            <a:r>
              <a:rPr lang="en-US" sz="3600" dirty="0">
                <a:effectLst>
                  <a:outerShdw blurRad="38100" dist="38100" dir="2700000" algn="tl">
                    <a:srgbClr val="000000">
                      <a:alpha val="43137"/>
                    </a:srgbClr>
                  </a:outerShdw>
                </a:effectLst>
              </a:rPr>
              <a:t>Do not go overboard with the animation</a:t>
            </a:r>
          </a:p>
          <a:p>
            <a:pPr>
              <a:defRPr/>
            </a:pPr>
            <a:endParaRPr lang="en-US" sz="3600" dirty="0">
              <a:effectLst>
                <a:outerShdw blurRad="38100" dist="38100" dir="2700000" algn="tl">
                  <a:srgbClr val="000000">
                    <a:alpha val="43137"/>
                  </a:srgbClr>
                </a:outerShdw>
              </a:effectLst>
            </a:endParaRPr>
          </a:p>
          <a:p>
            <a:pPr>
              <a:defRPr/>
            </a:pPr>
            <a:r>
              <a:rPr lang="en-US" sz="3600" dirty="0">
                <a:effectLst>
                  <a:outerShdw blurRad="38100" dist="38100" dir="2700000" algn="tl">
                    <a:srgbClr val="000000">
                      <a:alpha val="43137"/>
                    </a:srgbClr>
                  </a:outerShdw>
                </a:effectLst>
              </a:rPr>
              <a:t>Be consistent with the animation that you use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3000"/>
                                  </p:stCondLst>
                                  <p:iterate type="wd">
                                    <p:tmPct val="100000"/>
                                  </p:iterate>
                                  <p:childTnLst>
                                    <p:set>
                                      <p:cBhvr>
                                        <p:cTn id="6" dur="1" fill="hold">
                                          <p:stCondLst>
                                            <p:cond delay="0"/>
                                          </p:stCondLst>
                                        </p:cTn>
                                        <p:tgtEl>
                                          <p:spTgt spid="35843">
                                            <p:txEl>
                                              <p:pRg st="0" end="0"/>
                                            </p:txEl>
                                          </p:spTgt>
                                        </p:tgtEl>
                                        <p:attrNameLst>
                                          <p:attrName>style.visibility</p:attrName>
                                        </p:attrNameLst>
                                      </p:cBhvr>
                                      <p:to>
                                        <p:strVal val="visible"/>
                                      </p:to>
                                    </p:set>
                                    <p:anim calcmode="lin" valueType="num">
                                      <p:cBhvr>
                                        <p:cTn id="7" dur="750" fill="hold"/>
                                        <p:tgtEl>
                                          <p:spTgt spid="3584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5843">
                                            <p:txEl>
                                              <p:pRg st="0" end="0"/>
                                            </p:txEl>
                                          </p:spTgt>
                                        </p:tgtEl>
                                        <p:attrNameLst>
                                          <p:attrName>ppt_h</p:attrName>
                                        </p:attrNameLst>
                                      </p:cBhvr>
                                      <p:tavLst>
                                        <p:tav tm="0">
                                          <p:val>
                                            <p:fltVal val="0"/>
                                          </p:val>
                                        </p:tav>
                                        <p:tav tm="100000">
                                          <p:val>
                                            <p:strVal val="#ppt_h"/>
                                          </p:val>
                                        </p:tav>
                                      </p:tavLst>
                                    </p:anim>
                                    <p:anim calcmode="lin" valueType="num">
                                      <p:cBhvr>
                                        <p:cTn id="9" dur="750" fill="hold"/>
                                        <p:tgtEl>
                                          <p:spTgt spid="3584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5843">
                                            <p:txEl>
                                              <p:pRg st="0" end="0"/>
                                            </p:txEl>
                                          </p:spTgt>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ricochet.wav" builtIn="1"/>
                                        </p:tgtEl>
                                      </p:cMediaNode>
                                    </p:audio>
                                  </p:subTnLst>
                                </p:cTn>
                              </p:par>
                            </p:childTnLst>
                          </p:cTn>
                        </p:par>
                        <p:par>
                          <p:cTn id="11" fill="hold">
                            <p:stCondLst>
                              <p:cond delay="6750"/>
                            </p:stCondLst>
                            <p:childTnLst>
                              <p:par>
                                <p:cTn id="12" presetID="15" presetClass="entr" presetSubtype="0" fill="hold" grpId="0" nodeType="afterEffect">
                                  <p:stCondLst>
                                    <p:cond delay="3000"/>
                                  </p:stCondLst>
                                  <p:iterate type="wd">
                                    <p:tmPct val="100000"/>
                                  </p:iterate>
                                  <p:childTnLst>
                                    <p:set>
                                      <p:cBhvr>
                                        <p:cTn id="13" dur="1" fill="hold">
                                          <p:stCondLst>
                                            <p:cond delay="0"/>
                                          </p:stCondLst>
                                        </p:cTn>
                                        <p:tgtEl>
                                          <p:spTgt spid="35843">
                                            <p:txEl>
                                              <p:pRg st="2" end="2"/>
                                            </p:txEl>
                                          </p:spTgt>
                                        </p:tgtEl>
                                        <p:attrNameLst>
                                          <p:attrName>style.visibility</p:attrName>
                                        </p:attrNameLst>
                                      </p:cBhvr>
                                      <p:to>
                                        <p:strVal val="visible"/>
                                      </p:to>
                                    </p:set>
                                    <p:anim calcmode="lin" valueType="num">
                                      <p:cBhvr>
                                        <p:cTn id="14" dur="750" fill="hold"/>
                                        <p:tgtEl>
                                          <p:spTgt spid="35843">
                                            <p:txEl>
                                              <p:pRg st="2" end="2"/>
                                            </p:txEl>
                                          </p:spTgt>
                                        </p:tgtEl>
                                        <p:attrNameLst>
                                          <p:attrName>ppt_w</p:attrName>
                                        </p:attrNameLst>
                                      </p:cBhvr>
                                      <p:tavLst>
                                        <p:tav tm="0">
                                          <p:val>
                                            <p:fltVal val="0"/>
                                          </p:val>
                                        </p:tav>
                                        <p:tav tm="100000">
                                          <p:val>
                                            <p:strVal val="#ppt_w"/>
                                          </p:val>
                                        </p:tav>
                                      </p:tavLst>
                                    </p:anim>
                                    <p:anim calcmode="lin" valueType="num">
                                      <p:cBhvr>
                                        <p:cTn id="15" dur="750" fill="hold"/>
                                        <p:tgtEl>
                                          <p:spTgt spid="35843">
                                            <p:txEl>
                                              <p:pRg st="2" end="2"/>
                                            </p:txEl>
                                          </p:spTgt>
                                        </p:tgtEl>
                                        <p:attrNameLst>
                                          <p:attrName>ppt_h</p:attrName>
                                        </p:attrNameLst>
                                      </p:cBhvr>
                                      <p:tavLst>
                                        <p:tav tm="0">
                                          <p:val>
                                            <p:fltVal val="0"/>
                                          </p:val>
                                        </p:tav>
                                        <p:tav tm="100000">
                                          <p:val>
                                            <p:strVal val="#ppt_h"/>
                                          </p:val>
                                        </p:tav>
                                      </p:tavLst>
                                    </p:anim>
                                    <p:anim calcmode="lin" valueType="num">
                                      <p:cBhvr>
                                        <p:cTn id="16" dur="750" fill="hold"/>
                                        <p:tgtEl>
                                          <p:spTgt spid="3584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17" dur="750" fill="hold"/>
                                        <p:tgtEl>
                                          <p:spTgt spid="35843">
                                            <p:txEl>
                                              <p:pRg st="2" end="2"/>
                                            </p:txEl>
                                          </p:spTgt>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2"/>
                                            </p:cond>
                                          </p:stCondLst>
                                          <p:endCondLst>
                                            <p:cond evt="onStopAudio" delay="0">
                                              <p:tgtEl>
                                                <p:sldTgt/>
                                              </p:tgtEl>
                                            </p:cond>
                                          </p:endCondLst>
                                        </p:cTn>
                                        <p:tgtEl>
                                          <p:sndTgt r:embed="rId2" name="ricochet.wav" builtIn="1"/>
                                        </p:tgtEl>
                                      </p:cMediaNode>
                                    </p:audio>
                                  </p:subTnLst>
                                </p:cTn>
                              </p:par>
                            </p:childTnLst>
                          </p:cTn>
                        </p:par>
                        <p:par>
                          <p:cTn id="18" fill="hold">
                            <p:stCondLst>
                              <p:cond delay="15000"/>
                            </p:stCondLst>
                            <p:childTnLst>
                              <p:par>
                                <p:cTn id="19" presetID="15" presetClass="entr" presetSubtype="0" fill="hold" grpId="0" nodeType="afterEffect">
                                  <p:stCondLst>
                                    <p:cond delay="3000"/>
                                  </p:stCondLst>
                                  <p:iterate type="wd">
                                    <p:tmPct val="100000"/>
                                  </p:iterate>
                                  <p:childTnLst>
                                    <p:set>
                                      <p:cBhvr>
                                        <p:cTn id="20" dur="1" fill="hold">
                                          <p:stCondLst>
                                            <p:cond delay="0"/>
                                          </p:stCondLst>
                                        </p:cTn>
                                        <p:tgtEl>
                                          <p:spTgt spid="35843">
                                            <p:txEl>
                                              <p:pRg st="4" end="4"/>
                                            </p:txEl>
                                          </p:spTgt>
                                        </p:tgtEl>
                                        <p:attrNameLst>
                                          <p:attrName>style.visibility</p:attrName>
                                        </p:attrNameLst>
                                      </p:cBhvr>
                                      <p:to>
                                        <p:strVal val="visible"/>
                                      </p:to>
                                    </p:set>
                                    <p:anim calcmode="lin" valueType="num">
                                      <p:cBhvr>
                                        <p:cTn id="21" dur="750" fill="hold"/>
                                        <p:tgtEl>
                                          <p:spTgt spid="35843">
                                            <p:txEl>
                                              <p:pRg st="4" end="4"/>
                                            </p:txEl>
                                          </p:spTgt>
                                        </p:tgtEl>
                                        <p:attrNameLst>
                                          <p:attrName>ppt_w</p:attrName>
                                        </p:attrNameLst>
                                      </p:cBhvr>
                                      <p:tavLst>
                                        <p:tav tm="0">
                                          <p:val>
                                            <p:fltVal val="0"/>
                                          </p:val>
                                        </p:tav>
                                        <p:tav tm="100000">
                                          <p:val>
                                            <p:strVal val="#ppt_w"/>
                                          </p:val>
                                        </p:tav>
                                      </p:tavLst>
                                    </p:anim>
                                    <p:anim calcmode="lin" valueType="num">
                                      <p:cBhvr>
                                        <p:cTn id="22" dur="750" fill="hold"/>
                                        <p:tgtEl>
                                          <p:spTgt spid="35843">
                                            <p:txEl>
                                              <p:pRg st="4" end="4"/>
                                            </p:txEl>
                                          </p:spTgt>
                                        </p:tgtEl>
                                        <p:attrNameLst>
                                          <p:attrName>ppt_h</p:attrName>
                                        </p:attrNameLst>
                                      </p:cBhvr>
                                      <p:tavLst>
                                        <p:tav tm="0">
                                          <p:val>
                                            <p:fltVal val="0"/>
                                          </p:val>
                                        </p:tav>
                                        <p:tav tm="100000">
                                          <p:val>
                                            <p:strVal val="#ppt_h"/>
                                          </p:val>
                                        </p:tav>
                                      </p:tavLst>
                                    </p:anim>
                                    <p:anim calcmode="lin" valueType="num">
                                      <p:cBhvr>
                                        <p:cTn id="23" dur="750" fill="hold"/>
                                        <p:tgtEl>
                                          <p:spTgt spid="35843">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24" dur="750" fill="hold"/>
                                        <p:tgtEl>
                                          <p:spTgt spid="35843">
                                            <p:txEl>
                                              <p:pRg st="4" end="4"/>
                                            </p:txEl>
                                          </p:spTgt>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9"/>
                                            </p:cond>
                                          </p:stCondLst>
                                          <p:endCondLst>
                                            <p:cond evt="onStopAudio" delay="0">
                                              <p:tgtEl>
                                                <p:sldTgt/>
                                              </p:tgtEl>
                                            </p:cond>
                                          </p:endCondLst>
                                        </p:cTn>
                                        <p:tgtEl>
                                          <p:sndTgt r:embed="rId2" name="ricochet.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bldLvl="3" autoUpdateAnimBg="0" advAuto="300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defRPr/>
            </a:pPr>
            <a:r>
              <a:rPr lang="en-US"/>
              <a:t>Fonts - Good</a:t>
            </a:r>
          </a:p>
        </p:txBody>
      </p:sp>
      <p:sp>
        <p:nvSpPr>
          <p:cNvPr id="5123" name="Rectangle 3"/>
          <p:cNvSpPr>
            <a:spLocks noGrp="1" noChangeArrowheads="1"/>
          </p:cNvSpPr>
          <p:nvPr>
            <p:ph type="body" idx="1"/>
          </p:nvPr>
        </p:nvSpPr>
        <p:spPr/>
        <p:txBody>
          <a:bodyPr/>
          <a:lstStyle/>
          <a:p>
            <a:pPr>
              <a:defRPr/>
            </a:pPr>
            <a:r>
              <a:rPr lang="en-US" sz="3200" dirty="0">
                <a:effectLst>
                  <a:outerShdw blurRad="38100" dist="38100" dir="2700000" algn="tl">
                    <a:srgbClr val="000000">
                      <a:alpha val="43137"/>
                    </a:srgbClr>
                  </a:outerShdw>
                </a:effectLst>
              </a:rPr>
              <a:t>Use at least an </a:t>
            </a:r>
            <a:r>
              <a:rPr lang="en-US" sz="3200" dirty="0" smtClean="0">
                <a:effectLst>
                  <a:outerShdw blurRad="38100" dist="38100" dir="2700000" algn="tl">
                    <a:srgbClr val="000000">
                      <a:alpha val="43137"/>
                    </a:srgbClr>
                  </a:outerShdw>
                </a:effectLst>
              </a:rPr>
              <a:t>24-point </a:t>
            </a:r>
            <a:r>
              <a:rPr lang="en-US" sz="3200" dirty="0">
                <a:effectLst>
                  <a:outerShdw blurRad="38100" dist="38100" dir="2700000" algn="tl">
                    <a:srgbClr val="000000">
                      <a:alpha val="43137"/>
                    </a:srgbClr>
                  </a:outerShdw>
                </a:effectLst>
              </a:rPr>
              <a:t>font</a:t>
            </a:r>
          </a:p>
          <a:p>
            <a:pPr>
              <a:defRPr/>
            </a:pPr>
            <a:r>
              <a:rPr lang="en-US" sz="3200" dirty="0">
                <a:effectLst>
                  <a:outerShdw blurRad="38100" dist="38100" dir="2700000" algn="tl">
                    <a:srgbClr val="000000">
                      <a:alpha val="43137"/>
                    </a:srgbClr>
                  </a:outerShdw>
                </a:effectLst>
              </a:rPr>
              <a:t>Use different size fonts for main points and secondary points</a:t>
            </a:r>
          </a:p>
          <a:p>
            <a:pPr lvl="1">
              <a:defRPr/>
            </a:pPr>
            <a:r>
              <a:rPr lang="en-US" sz="2400" dirty="0">
                <a:solidFill>
                  <a:srgbClr val="FFC000"/>
                </a:solidFill>
                <a:effectLst>
                  <a:outerShdw blurRad="38100" dist="38100" dir="2700000" algn="tl">
                    <a:srgbClr val="000000">
                      <a:alpha val="43137"/>
                    </a:srgbClr>
                  </a:outerShdw>
                </a:effectLst>
              </a:rPr>
              <a:t>this font is </a:t>
            </a:r>
            <a:r>
              <a:rPr lang="en-US" sz="2400" dirty="0" smtClean="0">
                <a:solidFill>
                  <a:srgbClr val="FFC000"/>
                </a:solidFill>
                <a:effectLst>
                  <a:outerShdw blurRad="38100" dist="38100" dir="2700000" algn="tl">
                    <a:srgbClr val="000000">
                      <a:alpha val="43137"/>
                    </a:srgbClr>
                  </a:outerShdw>
                </a:effectLst>
              </a:rPr>
              <a:t>28-point</a:t>
            </a:r>
            <a:r>
              <a:rPr lang="en-US" sz="2400" dirty="0">
                <a:solidFill>
                  <a:srgbClr val="FFC000"/>
                </a:solidFill>
                <a:effectLst>
                  <a:outerShdw blurRad="38100" dist="38100" dir="2700000" algn="tl">
                    <a:srgbClr val="000000">
                      <a:alpha val="43137"/>
                    </a:srgbClr>
                  </a:outerShdw>
                </a:effectLst>
              </a:rPr>
              <a:t>, the main point font is </a:t>
            </a:r>
            <a:r>
              <a:rPr lang="en-US" sz="2400" dirty="0" smtClean="0">
                <a:solidFill>
                  <a:srgbClr val="FFC000"/>
                </a:solidFill>
                <a:effectLst>
                  <a:outerShdw blurRad="38100" dist="38100" dir="2700000" algn="tl">
                    <a:srgbClr val="000000">
                      <a:alpha val="43137"/>
                    </a:srgbClr>
                  </a:outerShdw>
                </a:effectLst>
              </a:rPr>
              <a:t>32-point</a:t>
            </a:r>
            <a:r>
              <a:rPr lang="en-US" sz="2400" dirty="0">
                <a:solidFill>
                  <a:srgbClr val="FFC000"/>
                </a:solidFill>
                <a:effectLst>
                  <a:outerShdw blurRad="38100" dist="38100" dir="2700000" algn="tl">
                    <a:srgbClr val="000000">
                      <a:alpha val="43137"/>
                    </a:srgbClr>
                  </a:outerShdw>
                </a:effectLst>
              </a:rPr>
              <a:t>, and the title font is 36-point</a:t>
            </a:r>
          </a:p>
          <a:p>
            <a:pPr>
              <a:defRPr/>
            </a:pPr>
            <a:r>
              <a:rPr lang="en-US" sz="3200" dirty="0">
                <a:effectLst>
                  <a:outerShdw blurRad="38100" dist="38100" dir="2700000" algn="tl">
                    <a:srgbClr val="000000">
                      <a:alpha val="43137"/>
                    </a:srgbClr>
                  </a:outerShdw>
                </a:effectLst>
              </a:rPr>
              <a:t>Use a standard font like Times New Roman or Arial</a:t>
            </a:r>
          </a:p>
          <a:p>
            <a:pPr lvl="1">
              <a:buFontTx/>
              <a:buNone/>
              <a:defRPr/>
            </a:pPr>
            <a:endParaRPr lang="en-US" dirty="0"/>
          </a:p>
          <a:p>
            <a:pPr lvl="1">
              <a:defRPr/>
            </a:pPr>
            <a:endParaRPr lang="en-US" dirty="0"/>
          </a:p>
          <a:p>
            <a:pPr>
              <a:buFont typeface="Wingdings" pitchFamily="2" charset="2"/>
              <a:buNone/>
              <a:defRPr/>
            </a:pPr>
            <a:endParaRPr lang="en-US" sz="1400" dirty="0"/>
          </a:p>
          <a:p>
            <a:pPr>
              <a:defRPr/>
            </a:pPr>
            <a:endParaRPr lang="en-US" sz="14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defRPr/>
            </a:pPr>
            <a:r>
              <a:rPr lang="en-US"/>
              <a:t>Fonts - Bad</a:t>
            </a:r>
          </a:p>
        </p:txBody>
      </p:sp>
      <p:sp>
        <p:nvSpPr>
          <p:cNvPr id="90115" name="Rectangle 3"/>
          <p:cNvSpPr>
            <a:spLocks noGrp="1" noChangeArrowheads="1"/>
          </p:cNvSpPr>
          <p:nvPr>
            <p:ph type="body" idx="1"/>
          </p:nvPr>
        </p:nvSpPr>
        <p:spPr>
          <a:xfrm>
            <a:off x="533400" y="2209800"/>
            <a:ext cx="7975600" cy="3048000"/>
          </a:xfrm>
        </p:spPr>
        <p:txBody>
          <a:bodyPr/>
          <a:lstStyle/>
          <a:p>
            <a:r>
              <a:rPr lang="en-US" sz="1400" smtClean="0"/>
              <a:t>If you use a small font, your audience won’t be able to read what you have written</a:t>
            </a:r>
          </a:p>
          <a:p>
            <a:endParaRPr lang="en-US" sz="1400" smtClean="0"/>
          </a:p>
          <a:p>
            <a:r>
              <a:rPr lang="en-US" smtClean="0"/>
              <a:t>CAPITALIZE ONLY WHEN NECESSARY.  IT IS DIFFICULT TO READ</a:t>
            </a:r>
          </a:p>
          <a:p>
            <a:endParaRPr lang="en-US" smtClean="0"/>
          </a:p>
          <a:p>
            <a:r>
              <a:rPr lang="en-US" smtClean="0">
                <a:latin typeface="Impact" pitchFamily="34" charset="0"/>
              </a:rPr>
              <a:t>Don’t use a complicated font</a:t>
            </a:r>
          </a:p>
          <a:p>
            <a:pPr>
              <a:buFont typeface="Wingdings" pitchFamily="2" charset="2"/>
              <a:buNone/>
            </a:pPr>
            <a:endParaRPr lang="en-US" smtClean="0">
              <a:latin typeface="Impact" pitchFamily="34" charset="0"/>
            </a:endParaRPr>
          </a:p>
          <a:p>
            <a:endParaRPr lang="en-US" smtClean="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defRPr/>
            </a:pPr>
            <a:r>
              <a:rPr lang="en-US"/>
              <a:t>Colour - Good</a:t>
            </a:r>
          </a:p>
        </p:txBody>
      </p:sp>
      <p:sp>
        <p:nvSpPr>
          <p:cNvPr id="91139" name="Rectangle 3"/>
          <p:cNvSpPr>
            <a:spLocks noGrp="1" noChangeArrowheads="1"/>
          </p:cNvSpPr>
          <p:nvPr>
            <p:ph type="body" idx="1"/>
          </p:nvPr>
        </p:nvSpPr>
        <p:spPr/>
        <p:txBody>
          <a:bodyPr/>
          <a:lstStyle/>
          <a:p>
            <a:r>
              <a:rPr lang="en-US" sz="3200" smtClean="0"/>
              <a:t>Use a colour of font that contrasts sharply with the background</a:t>
            </a:r>
          </a:p>
          <a:p>
            <a:pPr lvl="1"/>
            <a:r>
              <a:rPr lang="en-US" sz="2800" smtClean="0">
                <a:solidFill>
                  <a:srgbClr val="FFC000"/>
                </a:solidFill>
              </a:rPr>
              <a:t>Ex: blue font on white background</a:t>
            </a:r>
          </a:p>
          <a:p>
            <a:r>
              <a:rPr lang="en-US" sz="3200" smtClean="0"/>
              <a:t>Use colour to reinforce the logic of your structure</a:t>
            </a:r>
          </a:p>
          <a:p>
            <a:pPr lvl="1"/>
            <a:r>
              <a:rPr lang="en-US" sz="2800" smtClean="0">
                <a:solidFill>
                  <a:srgbClr val="FFC000"/>
                </a:solidFill>
              </a:rPr>
              <a:t>Ex: light blue title and dark blue text</a:t>
            </a:r>
          </a:p>
          <a:p>
            <a:r>
              <a:rPr lang="en-US" sz="3200" smtClean="0"/>
              <a:t>Use colour to emphasize a point</a:t>
            </a:r>
          </a:p>
          <a:p>
            <a:pPr lvl="1"/>
            <a:r>
              <a:rPr lang="en-US" sz="2800" smtClean="0">
                <a:solidFill>
                  <a:srgbClr val="FFC000"/>
                </a:solidFill>
              </a:rPr>
              <a:t>But only use this </a:t>
            </a:r>
            <a:r>
              <a:rPr lang="en-US" sz="2800" smtClean="0">
                <a:solidFill>
                  <a:srgbClr val="009999"/>
                </a:solidFill>
              </a:rPr>
              <a:t>occasionally</a:t>
            </a:r>
          </a:p>
          <a:p>
            <a:pPr lvl="1"/>
            <a:endParaRPr lang="en-US" smtClean="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defRPr/>
            </a:pPr>
            <a:r>
              <a:rPr lang="en-US"/>
              <a:t>Colour - Bad</a:t>
            </a:r>
          </a:p>
        </p:txBody>
      </p:sp>
      <p:sp>
        <p:nvSpPr>
          <p:cNvPr id="14339" name="Rectangle 3"/>
          <p:cNvSpPr>
            <a:spLocks noGrp="1" noChangeArrowheads="1"/>
          </p:cNvSpPr>
          <p:nvPr>
            <p:ph type="body" idx="1"/>
          </p:nvPr>
        </p:nvSpPr>
        <p:spPr/>
        <p:txBody>
          <a:bodyPr/>
          <a:lstStyle/>
          <a:p>
            <a:pPr>
              <a:lnSpc>
                <a:spcPct val="90000"/>
              </a:lnSpc>
              <a:defRPr/>
            </a:pPr>
            <a:r>
              <a:rPr lang="en-US" sz="2800" dirty="0">
                <a:solidFill>
                  <a:srgbClr val="FFFF00"/>
                </a:solidFill>
                <a:effectLst>
                  <a:outerShdw blurRad="38100" dist="38100" dir="2700000" algn="tl">
                    <a:srgbClr val="000000">
                      <a:alpha val="43137"/>
                    </a:srgbClr>
                  </a:outerShdw>
                </a:effectLst>
              </a:rPr>
              <a:t>Using a font </a:t>
            </a:r>
            <a:r>
              <a:rPr lang="en-US" sz="2800" dirty="0" err="1">
                <a:solidFill>
                  <a:srgbClr val="FFFF00"/>
                </a:solidFill>
                <a:effectLst>
                  <a:outerShdw blurRad="38100" dist="38100" dir="2700000" algn="tl">
                    <a:srgbClr val="000000">
                      <a:alpha val="43137"/>
                    </a:srgbClr>
                  </a:outerShdw>
                </a:effectLst>
              </a:rPr>
              <a:t>colour</a:t>
            </a:r>
            <a:r>
              <a:rPr lang="en-US" sz="2800" dirty="0">
                <a:solidFill>
                  <a:srgbClr val="FFFF00"/>
                </a:solidFill>
                <a:effectLst>
                  <a:outerShdw blurRad="38100" dist="38100" dir="2700000" algn="tl">
                    <a:srgbClr val="000000">
                      <a:alpha val="43137"/>
                    </a:srgbClr>
                  </a:outerShdw>
                </a:effectLst>
              </a:rPr>
              <a:t> that does not contrast with the background </a:t>
            </a:r>
            <a:r>
              <a:rPr lang="en-US" sz="2800" dirty="0" err="1">
                <a:solidFill>
                  <a:srgbClr val="FFFF00"/>
                </a:solidFill>
                <a:effectLst>
                  <a:outerShdw blurRad="38100" dist="38100" dir="2700000" algn="tl">
                    <a:srgbClr val="000000">
                      <a:alpha val="43137"/>
                    </a:srgbClr>
                  </a:outerShdw>
                </a:effectLst>
              </a:rPr>
              <a:t>colour</a:t>
            </a:r>
            <a:r>
              <a:rPr lang="en-US" sz="2800" dirty="0">
                <a:solidFill>
                  <a:srgbClr val="FFFF00"/>
                </a:solidFill>
                <a:effectLst>
                  <a:outerShdw blurRad="38100" dist="38100" dir="2700000" algn="tl">
                    <a:srgbClr val="000000">
                      <a:alpha val="43137"/>
                    </a:srgbClr>
                  </a:outerShdw>
                </a:effectLst>
              </a:rPr>
              <a:t> is hard to read </a:t>
            </a:r>
          </a:p>
          <a:p>
            <a:pPr>
              <a:lnSpc>
                <a:spcPct val="90000"/>
              </a:lnSpc>
              <a:defRPr/>
            </a:pPr>
            <a:r>
              <a:rPr lang="en-US" sz="2800" dirty="0">
                <a:effectLst>
                  <a:outerShdw blurRad="38100" dist="38100" dir="2700000" algn="tl">
                    <a:srgbClr val="000000">
                      <a:alpha val="43137"/>
                    </a:srgbClr>
                  </a:outerShdw>
                </a:effectLst>
              </a:rPr>
              <a:t>Using </a:t>
            </a:r>
            <a:r>
              <a:rPr lang="en-US" sz="2800" dirty="0" err="1">
                <a:effectLst>
                  <a:outerShdw blurRad="38100" dist="38100" dir="2700000" algn="tl">
                    <a:srgbClr val="000000">
                      <a:alpha val="43137"/>
                    </a:srgbClr>
                  </a:outerShdw>
                </a:effectLst>
              </a:rPr>
              <a:t>colour</a:t>
            </a:r>
            <a:r>
              <a:rPr lang="en-US" sz="2800" dirty="0">
                <a:effectLst>
                  <a:outerShdw blurRad="38100" dist="38100" dir="2700000" algn="tl">
                    <a:srgbClr val="000000">
                      <a:alpha val="43137"/>
                    </a:srgbClr>
                  </a:outerShdw>
                </a:effectLst>
              </a:rPr>
              <a:t> for decoration is </a:t>
            </a:r>
            <a:r>
              <a:rPr lang="en-US" sz="2800" dirty="0">
                <a:solidFill>
                  <a:schemeClr val="accent2"/>
                </a:solidFill>
                <a:effectLst>
                  <a:outerShdw blurRad="38100" dist="38100" dir="2700000" algn="tl">
                    <a:srgbClr val="000000">
                      <a:alpha val="43137"/>
                    </a:srgbClr>
                  </a:outerShdw>
                </a:effectLst>
              </a:rPr>
              <a:t>distracting </a:t>
            </a:r>
            <a:r>
              <a:rPr lang="en-US" sz="2800" dirty="0">
                <a:effectLst>
                  <a:outerShdw blurRad="38100" dist="38100" dir="2700000" algn="tl">
                    <a:srgbClr val="000000">
                      <a:alpha val="43137"/>
                    </a:srgbClr>
                  </a:outerShdw>
                </a:effectLst>
              </a:rPr>
              <a:t>and </a:t>
            </a:r>
            <a:r>
              <a:rPr lang="en-US" sz="2800" dirty="0">
                <a:solidFill>
                  <a:schemeClr val="folHlink"/>
                </a:solidFill>
                <a:effectLst>
                  <a:outerShdw blurRad="38100" dist="38100" dir="2700000" algn="tl">
                    <a:srgbClr val="000000">
                      <a:alpha val="43137"/>
                    </a:srgbClr>
                  </a:outerShdw>
                </a:effectLst>
              </a:rPr>
              <a:t>annoying</a:t>
            </a:r>
            <a:r>
              <a:rPr lang="en-US" sz="2800" dirty="0">
                <a:effectLst>
                  <a:outerShdw blurRad="38100" dist="38100" dir="2700000" algn="tl">
                    <a:srgbClr val="000000">
                      <a:alpha val="43137"/>
                    </a:srgbClr>
                  </a:outerShdw>
                </a:effectLst>
              </a:rPr>
              <a:t>.</a:t>
            </a:r>
          </a:p>
          <a:p>
            <a:pPr>
              <a:lnSpc>
                <a:spcPct val="90000"/>
              </a:lnSpc>
              <a:defRPr/>
            </a:pPr>
            <a:r>
              <a:rPr lang="en-US" sz="2800" dirty="0">
                <a:solidFill>
                  <a:srgbClr val="FF3399"/>
                </a:solidFill>
                <a:effectLst>
                  <a:outerShdw blurRad="38100" dist="38100" dir="2700000" algn="tl">
                    <a:srgbClr val="000000">
                      <a:alpha val="43137"/>
                    </a:srgbClr>
                  </a:outerShdw>
                </a:effectLst>
              </a:rPr>
              <a:t>Using a different </a:t>
            </a:r>
            <a:r>
              <a:rPr lang="en-US" sz="2800" dirty="0" err="1">
                <a:solidFill>
                  <a:srgbClr val="FF3399"/>
                </a:solidFill>
                <a:effectLst>
                  <a:outerShdw blurRad="38100" dist="38100" dir="2700000" algn="tl">
                    <a:srgbClr val="000000">
                      <a:alpha val="43137"/>
                    </a:srgbClr>
                  </a:outerShdw>
                </a:effectLst>
              </a:rPr>
              <a:t>colour</a:t>
            </a:r>
            <a:r>
              <a:rPr lang="en-US" sz="2800" dirty="0">
                <a:solidFill>
                  <a:srgbClr val="FF3399"/>
                </a:solidFill>
                <a:effectLst>
                  <a:outerShdw blurRad="38100" dist="38100" dir="2700000" algn="tl">
                    <a:srgbClr val="000000">
                      <a:alpha val="43137"/>
                    </a:srgbClr>
                  </a:outerShdw>
                </a:effectLst>
              </a:rPr>
              <a:t> for each point is unnecessary</a:t>
            </a:r>
          </a:p>
          <a:p>
            <a:pPr lvl="1">
              <a:lnSpc>
                <a:spcPct val="90000"/>
              </a:lnSpc>
              <a:defRPr/>
            </a:pPr>
            <a:r>
              <a:rPr lang="en-US" sz="2400" dirty="0">
                <a:solidFill>
                  <a:srgbClr val="FF0000"/>
                </a:solidFill>
                <a:effectLst>
                  <a:outerShdw blurRad="38100" dist="38100" dir="2700000" algn="tl">
                    <a:srgbClr val="000000">
                      <a:alpha val="43137"/>
                    </a:srgbClr>
                  </a:outerShdw>
                </a:effectLst>
              </a:rPr>
              <a:t>Using a different </a:t>
            </a:r>
            <a:r>
              <a:rPr lang="en-US" sz="2400" dirty="0" err="1">
                <a:solidFill>
                  <a:srgbClr val="FF0000"/>
                </a:solidFill>
                <a:effectLst>
                  <a:outerShdw blurRad="38100" dist="38100" dir="2700000" algn="tl">
                    <a:srgbClr val="000000">
                      <a:alpha val="43137"/>
                    </a:srgbClr>
                  </a:outerShdw>
                </a:effectLst>
              </a:rPr>
              <a:t>colour</a:t>
            </a:r>
            <a:r>
              <a:rPr lang="en-US" sz="2400" dirty="0">
                <a:solidFill>
                  <a:srgbClr val="FF0000"/>
                </a:solidFill>
                <a:effectLst>
                  <a:outerShdw blurRad="38100" dist="38100" dir="2700000" algn="tl">
                    <a:srgbClr val="000000">
                      <a:alpha val="43137"/>
                    </a:srgbClr>
                  </a:outerShdw>
                </a:effectLst>
              </a:rPr>
              <a:t> for secondary points is also unnecessary</a:t>
            </a:r>
          </a:p>
          <a:p>
            <a:pPr>
              <a:lnSpc>
                <a:spcPct val="90000"/>
              </a:lnSpc>
              <a:defRPr/>
            </a:pPr>
            <a:r>
              <a:rPr lang="en-US" sz="2800" dirty="0">
                <a:solidFill>
                  <a:srgbClr val="FF0000"/>
                </a:solidFill>
                <a:effectLst>
                  <a:outerShdw blurRad="38100" dist="38100" dir="2700000" algn="tl">
                    <a:srgbClr val="000000">
                      <a:alpha val="43137"/>
                    </a:srgbClr>
                  </a:outerShdw>
                </a:effectLst>
              </a:rPr>
              <a:t>T</a:t>
            </a:r>
            <a:r>
              <a:rPr lang="en-US" sz="2800" dirty="0">
                <a:solidFill>
                  <a:srgbClr val="FF6600"/>
                </a:solidFill>
                <a:effectLst>
                  <a:outerShdw blurRad="38100" dist="38100" dir="2700000" algn="tl">
                    <a:srgbClr val="000000">
                      <a:alpha val="43137"/>
                    </a:srgbClr>
                  </a:outerShdw>
                </a:effectLst>
              </a:rPr>
              <a:t>r</a:t>
            </a:r>
            <a:r>
              <a:rPr lang="en-US" sz="2800" dirty="0">
                <a:solidFill>
                  <a:srgbClr val="FFFF00"/>
                </a:solidFill>
                <a:effectLst>
                  <a:outerShdw blurRad="38100" dist="38100" dir="2700000" algn="tl">
                    <a:srgbClr val="000000">
                      <a:alpha val="43137"/>
                    </a:srgbClr>
                  </a:outerShdw>
                </a:effectLst>
              </a:rPr>
              <a:t>y</a:t>
            </a:r>
            <a:r>
              <a:rPr lang="en-US" sz="2800" dirty="0">
                <a:solidFill>
                  <a:srgbClr val="33CC33"/>
                </a:solidFill>
                <a:effectLst>
                  <a:outerShdw blurRad="38100" dist="38100" dir="2700000" algn="tl">
                    <a:srgbClr val="000000">
                      <a:alpha val="43137"/>
                    </a:srgbClr>
                  </a:outerShdw>
                </a:effectLst>
              </a:rPr>
              <a:t>i</a:t>
            </a:r>
            <a:r>
              <a:rPr lang="en-US" sz="2800" dirty="0">
                <a:solidFill>
                  <a:srgbClr val="0066FF"/>
                </a:solidFill>
                <a:effectLst>
                  <a:outerShdw blurRad="38100" dist="38100" dir="2700000" algn="tl">
                    <a:srgbClr val="000000">
                      <a:alpha val="43137"/>
                    </a:srgbClr>
                  </a:outerShdw>
                </a:effectLst>
              </a:rPr>
              <a:t>n</a:t>
            </a:r>
            <a:r>
              <a:rPr lang="en-US" sz="2800" dirty="0">
                <a:solidFill>
                  <a:schemeClr val="folHlink"/>
                </a:solidFill>
                <a:effectLst>
                  <a:outerShdw blurRad="38100" dist="38100" dir="2700000" algn="tl">
                    <a:srgbClr val="000000">
                      <a:alpha val="43137"/>
                    </a:srgbClr>
                  </a:outerShdw>
                </a:effectLst>
              </a:rPr>
              <a:t>g</a:t>
            </a:r>
            <a:r>
              <a:rPr lang="en-US" sz="2800" dirty="0">
                <a:solidFill>
                  <a:srgbClr val="FF3399"/>
                </a:solidFill>
                <a:effectLst>
                  <a:outerShdw blurRad="38100" dist="38100" dir="2700000" algn="tl">
                    <a:srgbClr val="000000">
                      <a:alpha val="43137"/>
                    </a:srgbClr>
                  </a:outerShdw>
                </a:effectLst>
              </a:rPr>
              <a:t> t</a:t>
            </a:r>
            <a:r>
              <a:rPr lang="en-US" sz="2800" dirty="0">
                <a:solidFill>
                  <a:srgbClr val="FF0000"/>
                </a:solidFill>
                <a:effectLst>
                  <a:outerShdw blurRad="38100" dist="38100" dir="2700000" algn="tl">
                    <a:srgbClr val="000000">
                      <a:alpha val="43137"/>
                    </a:srgbClr>
                  </a:outerShdw>
                </a:effectLst>
              </a:rPr>
              <a:t>o</a:t>
            </a:r>
            <a:r>
              <a:rPr lang="en-US" sz="2800" dirty="0">
                <a:solidFill>
                  <a:srgbClr val="FF3399"/>
                </a:solidFill>
                <a:effectLst>
                  <a:outerShdw blurRad="38100" dist="38100" dir="2700000" algn="tl">
                    <a:srgbClr val="000000">
                      <a:alpha val="43137"/>
                    </a:srgbClr>
                  </a:outerShdw>
                </a:effectLst>
              </a:rPr>
              <a:t> </a:t>
            </a:r>
            <a:r>
              <a:rPr lang="en-US" sz="2800" dirty="0">
                <a:solidFill>
                  <a:srgbClr val="FF6600"/>
                </a:solidFill>
                <a:effectLst>
                  <a:outerShdw blurRad="38100" dist="38100" dir="2700000" algn="tl">
                    <a:srgbClr val="000000">
                      <a:alpha val="43137"/>
                    </a:srgbClr>
                  </a:outerShdw>
                </a:effectLst>
              </a:rPr>
              <a:t>b</a:t>
            </a:r>
            <a:r>
              <a:rPr lang="en-US" sz="2800" dirty="0">
                <a:solidFill>
                  <a:srgbClr val="FFFF00"/>
                </a:solidFill>
                <a:effectLst>
                  <a:outerShdw blurRad="38100" dist="38100" dir="2700000" algn="tl">
                    <a:srgbClr val="000000">
                      <a:alpha val="43137"/>
                    </a:srgbClr>
                  </a:outerShdw>
                </a:effectLst>
              </a:rPr>
              <a:t>e </a:t>
            </a:r>
            <a:r>
              <a:rPr lang="en-US" sz="2800" dirty="0">
                <a:solidFill>
                  <a:srgbClr val="33CC33"/>
                </a:solidFill>
                <a:effectLst>
                  <a:outerShdw blurRad="38100" dist="38100" dir="2700000" algn="tl">
                    <a:srgbClr val="000000">
                      <a:alpha val="43137"/>
                    </a:srgbClr>
                  </a:outerShdw>
                </a:effectLst>
              </a:rPr>
              <a:t>c</a:t>
            </a:r>
            <a:r>
              <a:rPr lang="en-US" sz="2800" dirty="0">
                <a:solidFill>
                  <a:srgbClr val="0066FF"/>
                </a:solidFill>
                <a:effectLst>
                  <a:outerShdw blurRad="38100" dist="38100" dir="2700000" algn="tl">
                    <a:srgbClr val="000000">
                      <a:alpha val="43137"/>
                    </a:srgbClr>
                  </a:outerShdw>
                </a:effectLst>
              </a:rPr>
              <a:t>r</a:t>
            </a:r>
            <a:r>
              <a:rPr lang="en-US" sz="2800" dirty="0">
                <a:solidFill>
                  <a:schemeClr val="folHlink"/>
                </a:solidFill>
                <a:effectLst>
                  <a:outerShdw blurRad="38100" dist="38100" dir="2700000" algn="tl">
                    <a:srgbClr val="000000">
                      <a:alpha val="43137"/>
                    </a:srgbClr>
                  </a:outerShdw>
                </a:effectLst>
              </a:rPr>
              <a:t>e</a:t>
            </a:r>
            <a:r>
              <a:rPr lang="en-US" sz="2800" dirty="0">
                <a:solidFill>
                  <a:srgbClr val="FF3399"/>
                </a:solidFill>
                <a:effectLst>
                  <a:outerShdw blurRad="38100" dist="38100" dir="2700000" algn="tl">
                    <a:srgbClr val="000000">
                      <a:alpha val="43137"/>
                    </a:srgbClr>
                  </a:outerShdw>
                </a:effectLst>
              </a:rPr>
              <a:t>a</a:t>
            </a:r>
            <a:r>
              <a:rPr lang="en-US" sz="2800" dirty="0">
                <a:solidFill>
                  <a:srgbClr val="FF0000"/>
                </a:solidFill>
                <a:effectLst>
                  <a:outerShdw blurRad="38100" dist="38100" dir="2700000" algn="tl">
                    <a:srgbClr val="000000">
                      <a:alpha val="43137"/>
                    </a:srgbClr>
                  </a:outerShdw>
                </a:effectLst>
              </a:rPr>
              <a:t>t</a:t>
            </a:r>
            <a:r>
              <a:rPr lang="en-US" sz="2800" dirty="0">
                <a:solidFill>
                  <a:srgbClr val="FF6600"/>
                </a:solidFill>
                <a:effectLst>
                  <a:outerShdw blurRad="38100" dist="38100" dir="2700000" algn="tl">
                    <a:srgbClr val="000000">
                      <a:alpha val="43137"/>
                    </a:srgbClr>
                  </a:outerShdw>
                </a:effectLst>
              </a:rPr>
              <a:t>i</a:t>
            </a:r>
            <a:r>
              <a:rPr lang="en-US" sz="2800" dirty="0">
                <a:solidFill>
                  <a:srgbClr val="FFFF00"/>
                </a:solidFill>
                <a:effectLst>
                  <a:outerShdw blurRad="38100" dist="38100" dir="2700000" algn="tl">
                    <a:srgbClr val="000000">
                      <a:alpha val="43137"/>
                    </a:srgbClr>
                  </a:outerShdw>
                </a:effectLst>
              </a:rPr>
              <a:t>v</a:t>
            </a:r>
            <a:r>
              <a:rPr lang="en-US" sz="2800" dirty="0">
                <a:solidFill>
                  <a:srgbClr val="33CC33"/>
                </a:solidFill>
                <a:effectLst>
                  <a:outerShdw blurRad="38100" dist="38100" dir="2700000" algn="tl">
                    <a:srgbClr val="000000">
                      <a:alpha val="43137"/>
                    </a:srgbClr>
                  </a:outerShdw>
                </a:effectLst>
              </a:rPr>
              <a:t>e</a:t>
            </a:r>
            <a:r>
              <a:rPr lang="en-US" sz="2800" dirty="0">
                <a:solidFill>
                  <a:srgbClr val="FF3399"/>
                </a:solidFill>
                <a:effectLst>
                  <a:outerShdw blurRad="38100" dist="38100" dir="2700000" algn="tl">
                    <a:srgbClr val="000000">
                      <a:alpha val="43137"/>
                    </a:srgbClr>
                  </a:outerShdw>
                </a:effectLst>
              </a:rPr>
              <a:t> </a:t>
            </a:r>
            <a:r>
              <a:rPr lang="en-US" sz="2800" dirty="0">
                <a:solidFill>
                  <a:srgbClr val="0066FF"/>
                </a:solidFill>
                <a:effectLst>
                  <a:outerShdw blurRad="38100" dist="38100" dir="2700000" algn="tl">
                    <a:srgbClr val="000000">
                      <a:alpha val="43137"/>
                    </a:srgbClr>
                  </a:outerShdw>
                </a:effectLst>
              </a:rPr>
              <a:t>c</a:t>
            </a:r>
            <a:r>
              <a:rPr lang="en-US" sz="2800" dirty="0">
                <a:solidFill>
                  <a:schemeClr val="folHlink"/>
                </a:solidFill>
                <a:effectLst>
                  <a:outerShdw blurRad="38100" dist="38100" dir="2700000" algn="tl">
                    <a:srgbClr val="000000">
                      <a:alpha val="43137"/>
                    </a:srgbClr>
                  </a:outerShdw>
                </a:effectLst>
              </a:rPr>
              <a:t>a</a:t>
            </a:r>
            <a:r>
              <a:rPr lang="en-US" sz="2800" dirty="0">
                <a:solidFill>
                  <a:srgbClr val="FF3399"/>
                </a:solidFill>
                <a:effectLst>
                  <a:outerShdw blurRad="38100" dist="38100" dir="2700000" algn="tl">
                    <a:srgbClr val="000000">
                      <a:alpha val="43137"/>
                    </a:srgbClr>
                  </a:outerShdw>
                </a:effectLst>
              </a:rPr>
              <a:t>n </a:t>
            </a:r>
            <a:r>
              <a:rPr lang="en-US" sz="2800" dirty="0">
                <a:solidFill>
                  <a:srgbClr val="FF0000"/>
                </a:solidFill>
                <a:effectLst>
                  <a:outerShdw blurRad="38100" dist="38100" dir="2700000" algn="tl">
                    <a:srgbClr val="000000">
                      <a:alpha val="43137"/>
                    </a:srgbClr>
                  </a:outerShdw>
                </a:effectLst>
              </a:rPr>
              <a:t>a</a:t>
            </a:r>
            <a:r>
              <a:rPr lang="en-US" sz="2800" dirty="0">
                <a:solidFill>
                  <a:srgbClr val="FF6600"/>
                </a:solidFill>
                <a:effectLst>
                  <a:outerShdw blurRad="38100" dist="38100" dir="2700000" algn="tl">
                    <a:srgbClr val="000000">
                      <a:alpha val="43137"/>
                    </a:srgbClr>
                  </a:outerShdw>
                </a:effectLst>
              </a:rPr>
              <a:t>l</a:t>
            </a:r>
            <a:r>
              <a:rPr lang="en-US" sz="2800" dirty="0">
                <a:solidFill>
                  <a:srgbClr val="FFFF00"/>
                </a:solidFill>
                <a:effectLst>
                  <a:outerShdw blurRad="38100" dist="38100" dir="2700000" algn="tl">
                    <a:srgbClr val="000000">
                      <a:alpha val="43137"/>
                    </a:srgbClr>
                  </a:outerShdw>
                </a:effectLst>
              </a:rPr>
              <a:t>s</a:t>
            </a:r>
            <a:r>
              <a:rPr lang="en-US" sz="2800" dirty="0">
                <a:solidFill>
                  <a:srgbClr val="33CC33"/>
                </a:solidFill>
                <a:effectLst>
                  <a:outerShdw blurRad="38100" dist="38100" dir="2700000" algn="tl">
                    <a:srgbClr val="000000">
                      <a:alpha val="43137"/>
                    </a:srgbClr>
                  </a:outerShdw>
                </a:effectLst>
              </a:rPr>
              <a:t>o</a:t>
            </a:r>
            <a:r>
              <a:rPr lang="en-US" sz="2800" dirty="0">
                <a:solidFill>
                  <a:srgbClr val="FF3399"/>
                </a:solidFill>
                <a:effectLst>
                  <a:outerShdw blurRad="38100" dist="38100" dir="2700000" algn="tl">
                    <a:srgbClr val="000000">
                      <a:alpha val="43137"/>
                    </a:srgbClr>
                  </a:outerShdw>
                </a:effectLst>
              </a:rPr>
              <a:t> </a:t>
            </a:r>
            <a:r>
              <a:rPr lang="en-US" sz="2800" dirty="0">
                <a:solidFill>
                  <a:srgbClr val="0066FF"/>
                </a:solidFill>
                <a:effectLst>
                  <a:outerShdw blurRad="38100" dist="38100" dir="2700000" algn="tl">
                    <a:srgbClr val="000000">
                      <a:alpha val="43137"/>
                    </a:srgbClr>
                  </a:outerShdw>
                </a:effectLst>
              </a:rPr>
              <a:t>b</a:t>
            </a:r>
            <a:r>
              <a:rPr lang="en-US" sz="2800" dirty="0">
                <a:solidFill>
                  <a:schemeClr val="folHlink"/>
                </a:solidFill>
                <a:effectLst>
                  <a:outerShdw blurRad="38100" dist="38100" dir="2700000" algn="tl">
                    <a:srgbClr val="000000">
                      <a:alpha val="43137"/>
                    </a:srgbClr>
                  </a:outerShdw>
                </a:effectLst>
              </a:rPr>
              <a:t>e</a:t>
            </a:r>
            <a:r>
              <a:rPr lang="en-US" sz="2800" dirty="0">
                <a:solidFill>
                  <a:srgbClr val="FF3399"/>
                </a:solidFill>
                <a:effectLst>
                  <a:outerShdw blurRad="38100" dist="38100" dir="2700000" algn="tl">
                    <a:srgbClr val="000000">
                      <a:alpha val="43137"/>
                    </a:srgbClr>
                  </a:outerShdw>
                </a:effectLst>
              </a:rPr>
              <a:t> b</a:t>
            </a:r>
            <a:r>
              <a:rPr lang="en-US" sz="2800" dirty="0">
                <a:solidFill>
                  <a:srgbClr val="FF0000"/>
                </a:solidFill>
                <a:effectLst>
                  <a:outerShdw blurRad="38100" dist="38100" dir="2700000" algn="tl">
                    <a:srgbClr val="000000">
                      <a:alpha val="43137"/>
                    </a:srgbClr>
                  </a:outerShdw>
                </a:effectLst>
              </a:rPr>
              <a:t>a</a:t>
            </a:r>
            <a:r>
              <a:rPr lang="en-US" sz="2800" dirty="0">
                <a:solidFill>
                  <a:srgbClr val="FF6600"/>
                </a:solidFill>
                <a:effectLst>
                  <a:outerShdw blurRad="38100" dist="38100" dir="2700000" algn="tl">
                    <a:srgbClr val="000000">
                      <a:alpha val="43137"/>
                    </a:srgbClr>
                  </a:outerShdw>
                </a:effectLst>
              </a:rPr>
              <a:t>d</a:t>
            </a:r>
          </a:p>
          <a:p>
            <a:pPr>
              <a:lnSpc>
                <a:spcPct val="90000"/>
              </a:lnSpc>
              <a:buFont typeface="Wingdings" pitchFamily="2" charset="2"/>
              <a:buNone/>
              <a:defRPr/>
            </a:pPr>
            <a:endParaRPr lang="en-US" sz="28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pPr>
              <a:defRPr/>
            </a:pPr>
            <a:r>
              <a:rPr lang="en-US"/>
              <a:t>Background - Good</a:t>
            </a:r>
          </a:p>
        </p:txBody>
      </p:sp>
      <p:sp>
        <p:nvSpPr>
          <p:cNvPr id="1027" name="Rectangle 3"/>
          <p:cNvSpPr>
            <a:spLocks noGrp="1" noChangeArrowheads="1"/>
          </p:cNvSpPr>
          <p:nvPr>
            <p:ph type="body" idx="1"/>
          </p:nvPr>
        </p:nvSpPr>
        <p:spPr>
          <a:xfrm>
            <a:off x="609600" y="1981200"/>
            <a:ext cx="7975600" cy="3810000"/>
          </a:xfrm>
        </p:spPr>
        <p:txBody>
          <a:bodyPr/>
          <a:lstStyle/>
          <a:p>
            <a:pPr>
              <a:defRPr/>
            </a:pPr>
            <a:r>
              <a:rPr lang="en-US" sz="2800" dirty="0">
                <a:effectLst>
                  <a:outerShdw blurRad="38100" dist="38100" dir="2700000" algn="tl">
                    <a:srgbClr val="000000">
                      <a:alpha val="43137"/>
                    </a:srgbClr>
                  </a:outerShdw>
                </a:effectLst>
              </a:rPr>
              <a:t>Use backgrounds </a:t>
            </a:r>
            <a:r>
              <a:rPr lang="en-US" sz="2800" dirty="0" smtClean="0">
                <a:effectLst>
                  <a:outerShdw blurRad="38100" dist="38100" dir="2700000" algn="tl">
                    <a:srgbClr val="000000">
                      <a:alpha val="43137"/>
                    </a:srgbClr>
                  </a:outerShdw>
                </a:effectLst>
              </a:rPr>
              <a:t>that </a:t>
            </a:r>
            <a:r>
              <a:rPr lang="en-US" sz="2800" dirty="0">
                <a:effectLst>
                  <a:outerShdw blurRad="38100" dist="38100" dir="2700000" algn="tl">
                    <a:srgbClr val="000000">
                      <a:alpha val="43137"/>
                    </a:srgbClr>
                  </a:outerShdw>
                </a:effectLst>
              </a:rPr>
              <a:t>are attractive but simple</a:t>
            </a:r>
          </a:p>
          <a:p>
            <a:pPr>
              <a:defRPr/>
            </a:pPr>
            <a:endParaRPr lang="en-US" sz="2800" dirty="0">
              <a:effectLst>
                <a:outerShdw blurRad="38100" dist="38100" dir="2700000" algn="tl">
                  <a:srgbClr val="000000">
                    <a:alpha val="43137"/>
                  </a:srgbClr>
                </a:outerShdw>
              </a:effectLst>
            </a:endParaRPr>
          </a:p>
          <a:p>
            <a:pPr>
              <a:defRPr/>
            </a:pPr>
            <a:r>
              <a:rPr lang="en-US" sz="2800" dirty="0">
                <a:effectLst>
                  <a:outerShdw blurRad="38100" dist="38100" dir="2700000" algn="tl">
                    <a:srgbClr val="000000">
                      <a:alpha val="43137"/>
                    </a:srgbClr>
                  </a:outerShdw>
                </a:effectLst>
              </a:rPr>
              <a:t>Use backgrounds which are light</a:t>
            </a:r>
          </a:p>
          <a:p>
            <a:pPr>
              <a:defRPr/>
            </a:pPr>
            <a:endParaRPr lang="en-US" sz="2800" dirty="0">
              <a:effectLst>
                <a:outerShdw blurRad="38100" dist="38100" dir="2700000" algn="tl">
                  <a:srgbClr val="000000">
                    <a:alpha val="43137"/>
                  </a:srgbClr>
                </a:outerShdw>
              </a:effectLst>
            </a:endParaRPr>
          </a:p>
          <a:p>
            <a:pPr>
              <a:defRPr/>
            </a:pPr>
            <a:r>
              <a:rPr lang="en-US" sz="2800" dirty="0">
                <a:effectLst>
                  <a:outerShdw blurRad="38100" dist="38100" dir="2700000" algn="tl">
                    <a:srgbClr val="000000">
                      <a:alpha val="43137"/>
                    </a:srgbClr>
                  </a:outerShdw>
                </a:effectLst>
              </a:rPr>
              <a:t>Use the same background consistently throughout your presentation</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gradFill rotWithShape="0">
            <a:gsLst>
              <a:gs pos="0">
                <a:srgbClr val="A603AB"/>
              </a:gs>
              <a:gs pos="6000">
                <a:srgbClr val="E81766"/>
              </a:gs>
              <a:gs pos="13500">
                <a:srgbClr val="EE3F17"/>
              </a:gs>
              <a:gs pos="24000">
                <a:srgbClr val="FFFF00"/>
              </a:gs>
              <a:gs pos="32499">
                <a:srgbClr val="1A8D48"/>
              </a:gs>
              <a:gs pos="39500">
                <a:srgbClr val="0819FB"/>
              </a:gs>
              <a:gs pos="50000">
                <a:srgbClr val="A603AB"/>
              </a:gs>
              <a:gs pos="60501">
                <a:srgbClr val="0819FB"/>
              </a:gs>
              <a:gs pos="67501">
                <a:srgbClr val="1A8D48"/>
              </a:gs>
              <a:gs pos="76000">
                <a:srgbClr val="FFFF00"/>
              </a:gs>
              <a:gs pos="86500">
                <a:srgbClr val="EE3F17"/>
              </a:gs>
              <a:gs pos="94000">
                <a:srgbClr val="E81766"/>
              </a:gs>
              <a:gs pos="100000">
                <a:srgbClr val="A603AB"/>
              </a:gs>
            </a:gsLst>
            <a:lin ang="0" scaled="1"/>
          </a:gradFill>
        </p:spPr>
        <p:txBody>
          <a:bodyPr/>
          <a:lstStyle/>
          <a:p>
            <a:pPr>
              <a:defRPr/>
            </a:pPr>
            <a:r>
              <a:rPr lang="en-US"/>
              <a:t>Background – Bad</a:t>
            </a:r>
          </a:p>
        </p:txBody>
      </p:sp>
      <p:sp>
        <p:nvSpPr>
          <p:cNvPr id="94211" name="Rectangle 3"/>
          <p:cNvSpPr>
            <a:spLocks noGrp="1" noChangeArrowheads="1"/>
          </p:cNvSpPr>
          <p:nvPr>
            <p:ph type="body" idx="1"/>
          </p:nvPr>
        </p:nvSpPr>
        <p:spPr>
          <a:gradFill rotWithShape="0">
            <a:gsLst>
              <a:gs pos="0">
                <a:srgbClr val="A603AB"/>
              </a:gs>
              <a:gs pos="10501">
                <a:srgbClr val="0819FB"/>
              </a:gs>
              <a:gs pos="17500">
                <a:srgbClr val="1A8D48"/>
              </a:gs>
              <a:gs pos="25999">
                <a:srgbClr val="FFFF00"/>
              </a:gs>
              <a:gs pos="36501">
                <a:srgbClr val="EE3F17"/>
              </a:gs>
              <a:gs pos="44000">
                <a:srgbClr val="E81766"/>
              </a:gs>
              <a:gs pos="50000">
                <a:srgbClr val="A603AB"/>
              </a:gs>
              <a:gs pos="56000">
                <a:srgbClr val="E81766"/>
              </a:gs>
              <a:gs pos="63499">
                <a:srgbClr val="EE3F17"/>
              </a:gs>
              <a:gs pos="74001">
                <a:srgbClr val="FFFF00"/>
              </a:gs>
              <a:gs pos="82500">
                <a:srgbClr val="1A8D48"/>
              </a:gs>
              <a:gs pos="89500">
                <a:srgbClr val="0819FB"/>
              </a:gs>
              <a:gs pos="100000">
                <a:srgbClr val="A603AB"/>
              </a:gs>
            </a:gsLst>
            <a:lin ang="18900000" scaled="1"/>
          </a:gradFill>
        </p:spPr>
        <p:txBody>
          <a:bodyPr/>
          <a:lstStyle/>
          <a:p>
            <a:r>
              <a:rPr lang="en-US" smtClean="0">
                <a:solidFill>
                  <a:schemeClr val="accent1"/>
                </a:solidFill>
              </a:rPr>
              <a:t>Avoid backgrounds that are distracting or difficult to read from</a:t>
            </a:r>
          </a:p>
          <a:p>
            <a:r>
              <a:rPr lang="en-US" smtClean="0">
                <a:solidFill>
                  <a:schemeClr val="accent1"/>
                </a:solidFill>
              </a:rPr>
              <a:t>Always be consistent with the background that you use</a:t>
            </a:r>
          </a:p>
          <a:p>
            <a:pPr>
              <a:buFont typeface="Wingdings" pitchFamily="2" charset="2"/>
              <a:buNone/>
            </a:pPr>
            <a:endParaRPr lang="en-US" smtClean="0">
              <a:solidFill>
                <a:schemeClr val="accent1"/>
              </a:solidFill>
            </a:endParaRPr>
          </a:p>
          <a:p>
            <a:endParaRPr lang="en-US" smtClean="0">
              <a:solidFill>
                <a:schemeClr val="accent1"/>
              </a:solidFill>
            </a:endParaRPr>
          </a:p>
          <a:p>
            <a:endParaRPr lang="en-US" smtClean="0">
              <a:solidFill>
                <a:schemeClr val="accent1"/>
              </a:solidFill>
            </a:endParaRPr>
          </a:p>
          <a:p>
            <a:endParaRPr lang="en-US" smtClean="0">
              <a:solidFill>
                <a:schemeClr val="accent1"/>
              </a:solidFill>
            </a:endParaRPr>
          </a:p>
        </p:txBody>
      </p:sp>
      <p:pic>
        <p:nvPicPr>
          <p:cNvPr id="6148" name="Picture 4" descr="C:\Program Files\Common Files\Microsoft Shared\Clipart\cagcat50\pe07677_.wmf"/>
          <p:cNvPicPr>
            <a:picLocks noChangeAspect="1" noChangeArrowheads="1"/>
          </p:cNvPicPr>
          <p:nvPr/>
        </p:nvPicPr>
        <p:blipFill>
          <a:blip r:embed="rId3"/>
          <a:srcRect/>
          <a:stretch>
            <a:fillRect/>
          </a:stretch>
        </p:blipFill>
        <p:spPr bwMode="auto">
          <a:xfrm>
            <a:off x="3124200" y="3886200"/>
            <a:ext cx="2473325" cy="2479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additive="base">
                                        <p:cTn id="7" dur="500" fill="hold"/>
                                        <p:tgtEl>
                                          <p:spTgt spid="6148"/>
                                        </p:tgtEl>
                                        <p:attrNameLst>
                                          <p:attrName>ppt_x</p:attrName>
                                        </p:attrNameLst>
                                      </p:cBhvr>
                                      <p:tavLst>
                                        <p:tav tm="0">
                                          <p:val>
                                            <p:strVal val="#ppt_x"/>
                                          </p:val>
                                        </p:tav>
                                        <p:tav tm="100000">
                                          <p:val>
                                            <p:strVal val="#ppt_x"/>
                                          </p:val>
                                        </p:tav>
                                      </p:tavLst>
                                    </p:anim>
                                    <p:anim calcmode="lin" valueType="num">
                                      <p:cBhvr additive="base">
                                        <p:cTn id="8" dur="500" fill="hold"/>
                                        <p:tgtEl>
                                          <p:spTgt spid="6148"/>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defRPr/>
            </a:pPr>
            <a:r>
              <a:rPr lang="en-US"/>
              <a:t>Graphs - Good</a:t>
            </a:r>
          </a:p>
        </p:txBody>
      </p:sp>
      <p:sp>
        <p:nvSpPr>
          <p:cNvPr id="95235" name="Rectangle 3"/>
          <p:cNvSpPr>
            <a:spLocks noGrp="1" noChangeArrowheads="1"/>
          </p:cNvSpPr>
          <p:nvPr>
            <p:ph type="body" idx="1"/>
          </p:nvPr>
        </p:nvSpPr>
        <p:spPr/>
        <p:txBody>
          <a:bodyPr/>
          <a:lstStyle/>
          <a:p>
            <a:r>
              <a:rPr lang="en-US" sz="3200" smtClean="0"/>
              <a:t>Use graphs rather than just charts and words</a:t>
            </a:r>
          </a:p>
          <a:p>
            <a:pPr lvl="1"/>
            <a:r>
              <a:rPr lang="en-US" sz="2400" smtClean="0">
                <a:solidFill>
                  <a:srgbClr val="FFC000"/>
                </a:solidFill>
              </a:rPr>
              <a:t>Data in graphs is easier to comprehend &amp; retain than is raw data</a:t>
            </a:r>
          </a:p>
          <a:p>
            <a:pPr lvl="1"/>
            <a:r>
              <a:rPr lang="en-US" sz="2400" smtClean="0">
                <a:solidFill>
                  <a:srgbClr val="FFC000"/>
                </a:solidFill>
              </a:rPr>
              <a:t>Trends are easier to visualize in graph form</a:t>
            </a:r>
          </a:p>
          <a:p>
            <a:pPr lvl="1"/>
            <a:endParaRPr lang="en-US" smtClean="0"/>
          </a:p>
          <a:p>
            <a:r>
              <a:rPr lang="en-US" sz="3200" smtClean="0"/>
              <a:t>Always title your graphs</a:t>
            </a:r>
          </a:p>
          <a:p>
            <a:endParaRPr lang="en-US" smtClean="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defRPr/>
            </a:pPr>
            <a:r>
              <a:rPr lang="en-US"/>
              <a:t>Graphs - Bad</a:t>
            </a:r>
          </a:p>
        </p:txBody>
      </p:sp>
      <p:graphicFrame>
        <p:nvGraphicFramePr>
          <p:cNvPr id="1026" name="Object 2"/>
          <p:cNvGraphicFramePr>
            <a:graphicFrameLocks noChangeAspect="1"/>
          </p:cNvGraphicFramePr>
          <p:nvPr/>
        </p:nvGraphicFramePr>
        <p:xfrm>
          <a:off x="2133600" y="3181350"/>
          <a:ext cx="4724400" cy="765175"/>
        </p:xfrm>
        <a:graphic>
          <a:graphicData uri="http://schemas.openxmlformats.org/presentationml/2006/ole">
            <p:oleObj spid="_x0000_s1026" name="Worksheet" r:id="rId3" imgW="3047040" imgH="494640" progId="Excel.Sheet.8">
              <p:embed/>
            </p:oleObj>
          </a:graphicData>
        </a:graphic>
      </p:graphicFrame>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33400" y="0"/>
            <a:ext cx="8001000" cy="1143000"/>
          </a:xfrm>
        </p:spPr>
        <p:txBody>
          <a:bodyPr/>
          <a:lstStyle/>
          <a:p>
            <a:pPr>
              <a:defRPr/>
            </a:pPr>
            <a:r>
              <a:rPr lang="en-US" dirty="0"/>
              <a:t>Graphs - Good</a:t>
            </a:r>
          </a:p>
        </p:txBody>
      </p:sp>
      <p:graphicFrame>
        <p:nvGraphicFramePr>
          <p:cNvPr id="2050" name="Object 2"/>
          <p:cNvGraphicFramePr>
            <a:graphicFrameLocks noChangeAspect="1"/>
          </p:cNvGraphicFramePr>
          <p:nvPr>
            <p:ph type="chart" sz="half" idx="1"/>
          </p:nvPr>
        </p:nvGraphicFramePr>
        <p:xfrm>
          <a:off x="914400" y="2362200"/>
          <a:ext cx="3924300" cy="3733800"/>
        </p:xfrm>
        <a:graphic>
          <a:graphicData uri="http://schemas.openxmlformats.org/presentationml/2006/ole">
            <p:oleObj spid="_x0000_s2050" name="Chart" r:id="rId3" imgW="3924406" imgH="3733890" progId="MSGraph.Chart.8">
              <p:embed followColorScheme="full"/>
            </p:oleObj>
          </a:graphicData>
        </a:graphic>
      </p:graphicFrame>
      <p:graphicFrame>
        <p:nvGraphicFramePr>
          <p:cNvPr id="2051" name="Object 3"/>
          <p:cNvGraphicFramePr>
            <a:graphicFrameLocks noChangeAspect="1"/>
          </p:cNvGraphicFramePr>
          <p:nvPr/>
        </p:nvGraphicFramePr>
        <p:xfrm>
          <a:off x="381000" y="1828800"/>
          <a:ext cx="8304213" cy="4632325"/>
        </p:xfrm>
        <a:graphic>
          <a:graphicData uri="http://schemas.openxmlformats.org/presentationml/2006/ole">
            <p:oleObj spid="_x0000_s2051" name="Chart" r:id="rId4" imgW="9492120" imgH="5309640" progId="Excel.Sheet.8">
              <p:embed/>
            </p:oleObj>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90600" y="228600"/>
            <a:ext cx="8001000" cy="1143000"/>
          </a:xfrm>
        </p:spPr>
        <p:txBody>
          <a:bodyPr/>
          <a:lstStyle/>
          <a:p>
            <a:pPr>
              <a:defRPr/>
            </a:pPr>
            <a:r>
              <a:rPr lang="en-US" dirty="0"/>
              <a:t>Graphs - Bad</a:t>
            </a:r>
          </a:p>
        </p:txBody>
      </p:sp>
      <p:graphicFrame>
        <p:nvGraphicFramePr>
          <p:cNvPr id="3074" name="Object 2"/>
          <p:cNvGraphicFramePr>
            <a:graphicFrameLocks noChangeAspect="1"/>
          </p:cNvGraphicFramePr>
          <p:nvPr/>
        </p:nvGraphicFramePr>
        <p:xfrm>
          <a:off x="762000" y="2249488"/>
          <a:ext cx="8077200" cy="4384675"/>
        </p:xfrm>
        <a:graphic>
          <a:graphicData uri="http://schemas.openxmlformats.org/presentationml/2006/ole">
            <p:oleObj spid="_x0000_s3074" name="Chart" r:id="rId3" imgW="9492120" imgH="5167080" progId="Excel.Sheet.8">
              <p:embed/>
            </p:oleObj>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defRPr/>
            </a:pPr>
            <a:r>
              <a:rPr lang="en-US"/>
              <a:t>Graphs - Bad</a:t>
            </a:r>
          </a:p>
        </p:txBody>
      </p:sp>
      <p:sp>
        <p:nvSpPr>
          <p:cNvPr id="28675" name="Rectangle 3"/>
          <p:cNvSpPr>
            <a:spLocks noGrp="1" noChangeArrowheads="1"/>
          </p:cNvSpPr>
          <p:nvPr>
            <p:ph type="body" idx="1"/>
          </p:nvPr>
        </p:nvSpPr>
        <p:spPr/>
        <p:txBody>
          <a:bodyPr/>
          <a:lstStyle/>
          <a:p>
            <a:pPr>
              <a:defRPr/>
            </a:pPr>
            <a:r>
              <a:rPr lang="en-US" sz="3200" dirty="0">
                <a:effectLst>
                  <a:outerShdw blurRad="38100" dist="38100" dir="2700000" algn="tl">
                    <a:srgbClr val="000000">
                      <a:alpha val="43137"/>
                    </a:srgbClr>
                  </a:outerShdw>
                </a:effectLst>
              </a:rPr>
              <a:t>Minor gridlines are unnecessary</a:t>
            </a:r>
          </a:p>
          <a:p>
            <a:pPr>
              <a:defRPr/>
            </a:pPr>
            <a:r>
              <a:rPr lang="en-US" sz="3200" dirty="0">
                <a:effectLst>
                  <a:outerShdw blurRad="38100" dist="38100" dir="2700000" algn="tl">
                    <a:srgbClr val="000000">
                      <a:alpha val="43137"/>
                    </a:srgbClr>
                  </a:outerShdw>
                </a:effectLst>
              </a:rPr>
              <a:t>Font is too small</a:t>
            </a:r>
          </a:p>
          <a:p>
            <a:pPr>
              <a:defRPr/>
            </a:pPr>
            <a:r>
              <a:rPr lang="en-US" sz="3200" dirty="0" err="1">
                <a:effectLst>
                  <a:outerShdw blurRad="38100" dist="38100" dir="2700000" algn="tl">
                    <a:srgbClr val="000000">
                      <a:alpha val="43137"/>
                    </a:srgbClr>
                  </a:outerShdw>
                </a:effectLst>
              </a:rPr>
              <a:t>Colours</a:t>
            </a:r>
            <a:r>
              <a:rPr lang="en-US" sz="3200" dirty="0">
                <a:effectLst>
                  <a:outerShdw blurRad="38100" dist="38100" dir="2700000" algn="tl">
                    <a:srgbClr val="000000">
                      <a:alpha val="43137"/>
                    </a:srgbClr>
                  </a:outerShdw>
                </a:effectLst>
              </a:rPr>
              <a:t> are illogical</a:t>
            </a:r>
          </a:p>
          <a:p>
            <a:pPr>
              <a:defRPr/>
            </a:pPr>
            <a:r>
              <a:rPr lang="en-US" sz="3200" dirty="0">
                <a:effectLst>
                  <a:outerShdw blurRad="38100" dist="38100" dir="2700000" algn="tl">
                    <a:srgbClr val="000000">
                      <a:alpha val="43137"/>
                    </a:srgbClr>
                  </a:outerShdw>
                </a:effectLst>
              </a:rPr>
              <a:t>Title is missing</a:t>
            </a:r>
          </a:p>
          <a:p>
            <a:pPr>
              <a:defRPr/>
            </a:pPr>
            <a:r>
              <a:rPr lang="en-US" sz="3200" dirty="0">
                <a:effectLst>
                  <a:outerShdw blurRad="38100" dist="38100" dir="2700000" algn="tl">
                    <a:srgbClr val="000000">
                      <a:alpha val="43137"/>
                    </a:srgbClr>
                  </a:outerShdw>
                </a:effectLst>
              </a:rPr>
              <a:t>Shading is distracting</a:t>
            </a:r>
          </a:p>
          <a:p>
            <a:pPr>
              <a:buFont typeface="Wingdings" pitchFamily="2" charset="2"/>
              <a:buNone/>
              <a:defRPr/>
            </a:pPr>
            <a:endParaRPr lang="en-US" dirty="0"/>
          </a:p>
          <a:p>
            <a:pPr>
              <a:buFont typeface="Wingdings" pitchFamily="2" charset="2"/>
              <a:buNone/>
              <a:defRPr/>
            </a:pPr>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defRPr/>
            </a:pPr>
            <a:r>
              <a:rPr lang="en-US"/>
              <a:t>Spelling and Grammar</a:t>
            </a:r>
          </a:p>
        </p:txBody>
      </p:sp>
      <p:sp>
        <p:nvSpPr>
          <p:cNvPr id="97283" name="Rectangle 3"/>
          <p:cNvSpPr>
            <a:spLocks noGrp="1" noChangeArrowheads="1"/>
          </p:cNvSpPr>
          <p:nvPr>
            <p:ph type="body" idx="1"/>
          </p:nvPr>
        </p:nvSpPr>
        <p:spPr/>
        <p:txBody>
          <a:bodyPr/>
          <a:lstStyle/>
          <a:p>
            <a:r>
              <a:rPr lang="en-US" sz="3200" smtClean="0"/>
              <a:t>Proof your slides for:</a:t>
            </a:r>
          </a:p>
          <a:p>
            <a:pPr lvl="1"/>
            <a:r>
              <a:rPr lang="en-US" smtClean="0">
                <a:solidFill>
                  <a:srgbClr val="FFFF00"/>
                </a:solidFill>
              </a:rPr>
              <a:t>speling</a:t>
            </a:r>
            <a:r>
              <a:rPr lang="en-US" smtClean="0"/>
              <a:t> </a:t>
            </a:r>
            <a:r>
              <a:rPr lang="en-US" smtClean="0">
                <a:solidFill>
                  <a:srgbClr val="FFC000"/>
                </a:solidFill>
              </a:rPr>
              <a:t>mistakes</a:t>
            </a:r>
          </a:p>
          <a:p>
            <a:pPr lvl="1"/>
            <a:r>
              <a:rPr lang="en-US" smtClean="0">
                <a:solidFill>
                  <a:srgbClr val="FFC000"/>
                </a:solidFill>
              </a:rPr>
              <a:t>the use of of repeated words</a:t>
            </a:r>
          </a:p>
          <a:p>
            <a:pPr lvl="1"/>
            <a:r>
              <a:rPr lang="en-US" smtClean="0">
                <a:solidFill>
                  <a:srgbClr val="FFC000"/>
                </a:solidFill>
              </a:rPr>
              <a:t>grammatical errors you might have make </a:t>
            </a:r>
          </a:p>
          <a:p>
            <a:pPr lvl="1"/>
            <a:endParaRPr lang="en-US" smtClean="0"/>
          </a:p>
          <a:p>
            <a:r>
              <a:rPr lang="en-US" sz="2800" smtClean="0"/>
              <a:t>If your English is not good, please have someone else check your presentation!</a:t>
            </a:r>
          </a:p>
          <a:p>
            <a:pPr lvl="1"/>
            <a:endParaRPr lang="en-US" smtClean="0"/>
          </a:p>
          <a:p>
            <a:pPr lvl="1">
              <a:buFontTx/>
              <a:buNone/>
            </a:pPr>
            <a:endParaRPr lang="en-US" smtClean="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defRPr/>
            </a:pPr>
            <a:r>
              <a:rPr lang="en-US"/>
              <a:t>Questions??</a:t>
            </a:r>
          </a:p>
        </p:txBody>
      </p:sp>
      <p:sp>
        <p:nvSpPr>
          <p:cNvPr id="98307" name="Rectangle 3"/>
          <p:cNvSpPr>
            <a:spLocks noGrp="1" noChangeArrowheads="1"/>
          </p:cNvSpPr>
          <p:nvPr>
            <p:ph type="body" idx="1"/>
          </p:nvPr>
        </p:nvSpPr>
        <p:spPr>
          <a:xfrm>
            <a:off x="533400" y="1676400"/>
            <a:ext cx="7975600" cy="4495800"/>
          </a:xfrm>
        </p:spPr>
        <p:txBody>
          <a:bodyPr/>
          <a:lstStyle/>
          <a:p>
            <a:r>
              <a:rPr lang="en-US" sz="3200" smtClean="0"/>
              <a:t>End your presentation with a simple question slide to:</a:t>
            </a:r>
          </a:p>
          <a:p>
            <a:pPr lvl="1"/>
            <a:r>
              <a:rPr lang="en-US" sz="2800" smtClean="0">
                <a:solidFill>
                  <a:srgbClr val="FFC000"/>
                </a:solidFill>
              </a:rPr>
              <a:t>Invite your audience to ask questions</a:t>
            </a:r>
          </a:p>
          <a:p>
            <a:pPr lvl="1"/>
            <a:r>
              <a:rPr lang="en-US" sz="2800" smtClean="0">
                <a:solidFill>
                  <a:srgbClr val="FFC000"/>
                </a:solidFill>
              </a:rPr>
              <a:t>Provide a visual aid during question period</a:t>
            </a:r>
          </a:p>
          <a:p>
            <a:pPr lvl="1"/>
            <a:r>
              <a:rPr lang="en-US" sz="2800" smtClean="0">
                <a:solidFill>
                  <a:srgbClr val="FFC000"/>
                </a:solidFill>
              </a:rPr>
              <a:t>Avoid ending a presentation abruptly</a:t>
            </a:r>
          </a:p>
          <a:p>
            <a:endParaRPr lang="en-US" smtClean="0"/>
          </a:p>
          <a:p>
            <a:endParaRPr lang="en-US" smtClean="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pPr fontAlgn="auto">
              <a:spcAft>
                <a:spcPts val="0"/>
              </a:spcAft>
              <a:defRPr/>
            </a:pPr>
            <a:r>
              <a:rPr lang="en-US" altLang="zh-CN" b="1" smtClean="0">
                <a:solidFill>
                  <a:srgbClr val="9933FF"/>
                </a:solidFill>
                <a:ea typeface="SimSun" pitchFamily="2" charset="-122"/>
              </a:rPr>
              <a:t>Writing a Thesis</a:t>
            </a:r>
            <a:endParaRPr lang="en-US" b="1" smtClean="0">
              <a:solidFill>
                <a:srgbClr val="9933FF"/>
              </a:solidFill>
            </a:endParaRPr>
          </a:p>
        </p:txBody>
      </p:sp>
      <p:sp>
        <p:nvSpPr>
          <p:cNvPr id="99331" name="Rectangle 6"/>
          <p:cNvSpPr>
            <a:spLocks noChangeArrowheads="1"/>
          </p:cNvSpPr>
          <p:nvPr/>
        </p:nvSpPr>
        <p:spPr bwMode="auto">
          <a:xfrm>
            <a:off x="533400" y="1939925"/>
            <a:ext cx="8229600" cy="3935413"/>
          </a:xfrm>
          <a:prstGeom prst="rect">
            <a:avLst/>
          </a:prstGeom>
          <a:noFill/>
          <a:ln w="9525">
            <a:noFill/>
            <a:miter lim="800000"/>
            <a:headEnd/>
            <a:tailEnd/>
          </a:ln>
        </p:spPr>
        <p:txBody>
          <a:bodyPr anchor="ctr">
            <a:spAutoFit/>
          </a:bodyPr>
          <a:lstStyle/>
          <a:p>
            <a:r>
              <a:rPr lang="en-US" altLang="zh-CN" sz="2800" b="1">
                <a:latin typeface="Comic Sans MS" pitchFamily="66" charset="0"/>
                <a:ea typeface="SimSun" pitchFamily="2" charset="-122"/>
              </a:rPr>
              <a:t>General Advice</a:t>
            </a:r>
            <a:r>
              <a:rPr lang="en-US" altLang="zh-CN" sz="2800">
                <a:ea typeface="SimSun" pitchFamily="2" charset="-122"/>
              </a:rPr>
              <a:t> </a:t>
            </a:r>
          </a:p>
          <a:p>
            <a:pPr algn="ctr"/>
            <a:endParaRPr lang="en-US" altLang="zh-CN" sz="2800">
              <a:ea typeface="SimSun" pitchFamily="2" charset="-122"/>
            </a:endParaRPr>
          </a:p>
          <a:p>
            <a:r>
              <a:rPr lang="en-US" altLang="zh-CN" sz="2800">
                <a:solidFill>
                  <a:srgbClr val="9933FF"/>
                </a:solidFill>
                <a:ea typeface="SimSun" pitchFamily="2" charset="-122"/>
              </a:rPr>
              <a:t>For most Students, the thesis is the longest manuscript they are going to write, so its very length is often the most overwhelming aspect of the task.</a:t>
            </a:r>
            <a:r>
              <a:rPr lang="en-US" altLang="zh-CN" sz="2800">
                <a:ea typeface="SimSun" pitchFamily="2" charset="-122"/>
              </a:rPr>
              <a:t> </a:t>
            </a:r>
          </a:p>
          <a:p>
            <a:endParaRPr lang="en-US" altLang="zh-CN" sz="2800">
              <a:ea typeface="SimSun" pitchFamily="2" charset="-122"/>
            </a:endParaRPr>
          </a:p>
          <a:p>
            <a:r>
              <a:rPr lang="en-US" altLang="zh-CN" sz="2800">
                <a:solidFill>
                  <a:srgbClr val="993300"/>
                </a:solidFill>
                <a:ea typeface="SimSun" pitchFamily="2" charset="-122"/>
              </a:rPr>
              <a:t>Yet the task won't overcome you if you adhere to the following advice</a:t>
            </a:r>
            <a:r>
              <a:rPr lang="en-US" altLang="zh-CN" sz="2800">
                <a:ea typeface="SimSun" pitchFamily="2" charset="-122"/>
              </a:rPr>
              <a:t>. </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914400" y="381000"/>
            <a:ext cx="8229600" cy="563563"/>
          </a:xfrm>
        </p:spPr>
        <p:txBody>
          <a:bodyPr>
            <a:normAutofit fontScale="90000"/>
          </a:bodyPr>
          <a:lstStyle/>
          <a:p>
            <a:pPr fontAlgn="auto">
              <a:spcAft>
                <a:spcPts val="0"/>
              </a:spcAft>
              <a:defRPr/>
            </a:pPr>
            <a:r>
              <a:rPr lang="en-US" altLang="zh-CN" sz="3600" b="1" smtClean="0">
                <a:latin typeface="Comic Sans MS" pitchFamily="66" charset="0"/>
                <a:ea typeface="SimSun" pitchFamily="2" charset="-122"/>
              </a:rPr>
              <a:t>Approach</a:t>
            </a:r>
            <a:endParaRPr lang="en-US" sz="3600" smtClean="0">
              <a:latin typeface="Comic Sans MS" pitchFamily="66" charset="0"/>
            </a:endParaRPr>
          </a:p>
        </p:txBody>
      </p:sp>
      <p:sp>
        <p:nvSpPr>
          <p:cNvPr id="13315" name="Rectangle 3"/>
          <p:cNvSpPr>
            <a:spLocks noGrp="1" noChangeArrowheads="1"/>
          </p:cNvSpPr>
          <p:nvPr>
            <p:ph idx="1"/>
          </p:nvPr>
        </p:nvSpPr>
        <p:spPr>
          <a:xfrm>
            <a:off x="228600" y="1981200"/>
            <a:ext cx="8305800" cy="4678363"/>
          </a:xfrm>
        </p:spPr>
        <p:txBody>
          <a:bodyPr>
            <a:normAutofit/>
          </a:bodyPr>
          <a:lstStyle/>
          <a:p>
            <a:pPr marL="274320" indent="-274320" fontAlgn="auto">
              <a:lnSpc>
                <a:spcPct val="80000"/>
              </a:lnSpc>
              <a:spcAft>
                <a:spcPts val="0"/>
              </a:spcAft>
              <a:buClr>
                <a:schemeClr val="accent3"/>
              </a:buClr>
              <a:buFont typeface="Wingdings" pitchFamily="2" charset="2"/>
              <a:buChar char="Ø"/>
              <a:defRPr/>
            </a:pPr>
            <a:r>
              <a:rPr lang="en-US" altLang="zh-CN" sz="2600" b="1" dirty="0" smtClean="0">
                <a:solidFill>
                  <a:srgbClr val="FFFF00"/>
                </a:solidFill>
              </a:rPr>
              <a:t>Do not think of the whole task. </a:t>
            </a:r>
          </a:p>
          <a:p>
            <a:pPr marL="274320" indent="-274320" fontAlgn="auto">
              <a:lnSpc>
                <a:spcPct val="80000"/>
              </a:lnSpc>
              <a:spcAft>
                <a:spcPts val="0"/>
              </a:spcAft>
              <a:buClr>
                <a:schemeClr val="accent3"/>
              </a:buClr>
              <a:buFont typeface="Wingdings" pitchFamily="2" charset="2"/>
              <a:buChar char="Ø"/>
              <a:defRPr/>
            </a:pPr>
            <a:r>
              <a:rPr lang="en-US" altLang="zh-CN" sz="2600" b="1" dirty="0" smtClean="0">
                <a:solidFill>
                  <a:srgbClr val="92D050"/>
                </a:solidFill>
              </a:rPr>
              <a:t>You don't have to "write the thesis"; instead, you have a series of tasks to perform, many of which you have probably performed in the past</a:t>
            </a:r>
            <a:r>
              <a:rPr lang="en-US" altLang="zh-CN" sz="2600" b="1" dirty="0" smtClean="0">
                <a:solidFill>
                  <a:srgbClr val="FFFF00"/>
                </a:solidFill>
              </a:rPr>
              <a:t>: </a:t>
            </a:r>
          </a:p>
          <a:p>
            <a:pPr marL="274320" indent="-274320" fontAlgn="auto">
              <a:lnSpc>
                <a:spcPct val="80000"/>
              </a:lnSpc>
              <a:spcBef>
                <a:spcPts val="1000"/>
              </a:spcBef>
              <a:spcAft>
                <a:spcPts val="0"/>
              </a:spcAft>
              <a:buClr>
                <a:schemeClr val="accent3"/>
              </a:buClr>
              <a:buFont typeface="Wingdings" pitchFamily="2" charset="2"/>
              <a:buChar char="Ø"/>
              <a:defRPr/>
            </a:pPr>
            <a:r>
              <a:rPr lang="en-US" altLang="zh-CN" sz="2600" b="1" i="1" dirty="0" smtClean="0">
                <a:solidFill>
                  <a:schemeClr val="hlink"/>
                </a:solidFill>
              </a:rPr>
              <a:t>Do some research of the literature </a:t>
            </a:r>
          </a:p>
          <a:p>
            <a:pPr marL="274320" indent="-274320" fontAlgn="auto">
              <a:lnSpc>
                <a:spcPct val="80000"/>
              </a:lnSpc>
              <a:spcBef>
                <a:spcPts val="1000"/>
              </a:spcBef>
              <a:spcAft>
                <a:spcPts val="0"/>
              </a:spcAft>
              <a:buClr>
                <a:schemeClr val="accent3"/>
              </a:buClr>
              <a:buFont typeface="Wingdings" pitchFamily="2" charset="2"/>
              <a:buChar char="Ø"/>
              <a:defRPr/>
            </a:pPr>
            <a:r>
              <a:rPr lang="en-US" altLang="zh-CN" sz="2600" b="1" i="1" dirty="0" smtClean="0">
                <a:solidFill>
                  <a:schemeClr val="accent2"/>
                </a:solidFill>
              </a:rPr>
              <a:t>Summarize and perhaps comment upon the literature that you have examined</a:t>
            </a:r>
            <a:r>
              <a:rPr lang="en-US" altLang="zh-CN" sz="2600" b="1" i="1" dirty="0" smtClean="0"/>
              <a:t>.    </a:t>
            </a:r>
          </a:p>
          <a:p>
            <a:pPr marL="274320" indent="-274320" fontAlgn="auto">
              <a:lnSpc>
                <a:spcPct val="80000"/>
              </a:lnSpc>
              <a:spcBef>
                <a:spcPts val="1000"/>
              </a:spcBef>
              <a:spcAft>
                <a:spcPts val="0"/>
              </a:spcAft>
              <a:buClr>
                <a:schemeClr val="accent3"/>
              </a:buClr>
              <a:buFont typeface="Wingdings" pitchFamily="2" charset="2"/>
              <a:buChar char="Ø"/>
              <a:defRPr/>
            </a:pPr>
            <a:r>
              <a:rPr lang="en-US" altLang="zh-CN" sz="2600" b="1" i="1" dirty="0" smtClean="0">
                <a:solidFill>
                  <a:schemeClr val="tx2"/>
                </a:solidFill>
              </a:rPr>
              <a:t>Perform some experiments or do some fieldwork.</a:t>
            </a:r>
          </a:p>
          <a:p>
            <a:pPr marL="274320" indent="-274320" fontAlgn="auto">
              <a:lnSpc>
                <a:spcPct val="80000"/>
              </a:lnSpc>
              <a:spcBef>
                <a:spcPts val="1000"/>
              </a:spcBef>
              <a:spcAft>
                <a:spcPts val="0"/>
              </a:spcAft>
              <a:buClr>
                <a:schemeClr val="accent3"/>
              </a:buClr>
              <a:buFont typeface="Wingdings" pitchFamily="2" charset="2"/>
              <a:buChar char="Ø"/>
              <a:defRPr/>
            </a:pPr>
            <a:r>
              <a:rPr lang="en-US" altLang="zh-CN" sz="2600" b="1" i="1" dirty="0" smtClean="0">
                <a:solidFill>
                  <a:srgbClr val="FFFF00"/>
                </a:solidFill>
              </a:rPr>
              <a:t>Write up the results of those experiments or fieldwork.   </a:t>
            </a:r>
          </a:p>
          <a:p>
            <a:pPr marL="274320" indent="-274320" fontAlgn="auto">
              <a:lnSpc>
                <a:spcPct val="80000"/>
              </a:lnSpc>
              <a:spcBef>
                <a:spcPts val="1000"/>
              </a:spcBef>
              <a:spcAft>
                <a:spcPts val="0"/>
              </a:spcAft>
              <a:buClr>
                <a:schemeClr val="accent3"/>
              </a:buClr>
              <a:buFont typeface="Wingdings" pitchFamily="2" charset="2"/>
              <a:buChar char="Ø"/>
              <a:defRPr/>
            </a:pPr>
            <a:r>
              <a:rPr lang="en-US" altLang="zh-CN" sz="2600" b="1" i="1" dirty="0" smtClean="0"/>
              <a:t>Draw conclusions from what you have done. </a:t>
            </a:r>
            <a:r>
              <a:rPr lang="en-US" altLang="zh-CN" sz="3000" b="1" i="1" dirty="0" smtClean="0"/>
              <a:t> </a:t>
            </a:r>
            <a:endParaRPr lang="en-US" sz="3000" dirty="0" smtClean="0"/>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914400" y="274638"/>
            <a:ext cx="7772400" cy="715962"/>
          </a:xfrm>
        </p:spPr>
        <p:txBody>
          <a:bodyPr/>
          <a:lstStyle/>
          <a:p>
            <a:pPr>
              <a:defRPr/>
            </a:pPr>
            <a:r>
              <a:rPr lang="en-US" altLang="zh-CN" sz="3600" b="1" smtClean="0">
                <a:latin typeface="Comic Sans MS" pitchFamily="66" charset="0"/>
                <a:ea typeface="SimSun" pitchFamily="2" charset="-122"/>
              </a:rPr>
              <a:t>Approach (contd..)</a:t>
            </a:r>
            <a:endParaRPr lang="en-US" sz="3600" b="1" smtClean="0">
              <a:latin typeface="Comic Sans MS" pitchFamily="66" charset="0"/>
            </a:endParaRPr>
          </a:p>
        </p:txBody>
      </p:sp>
      <p:sp>
        <p:nvSpPr>
          <p:cNvPr id="14339" name="Rectangle 3"/>
          <p:cNvSpPr>
            <a:spLocks noGrp="1" noChangeArrowheads="1"/>
          </p:cNvSpPr>
          <p:nvPr>
            <p:ph idx="1"/>
          </p:nvPr>
        </p:nvSpPr>
        <p:spPr>
          <a:xfrm>
            <a:off x="381000" y="1219200"/>
            <a:ext cx="8229600" cy="5638800"/>
          </a:xfrm>
        </p:spPr>
        <p:txBody>
          <a:bodyPr>
            <a:normAutofit lnSpcReduction="10000"/>
          </a:bodyPr>
          <a:lstStyle/>
          <a:p>
            <a:pPr marL="274320" indent="-274320" fontAlgn="auto">
              <a:lnSpc>
                <a:spcPct val="80000"/>
              </a:lnSpc>
              <a:spcAft>
                <a:spcPts val="0"/>
              </a:spcAft>
              <a:buClr>
                <a:schemeClr val="accent3"/>
              </a:buClr>
              <a:buFont typeface="Wingdings" pitchFamily="2" charset="2"/>
              <a:buChar char="v"/>
              <a:defRPr/>
            </a:pPr>
            <a:r>
              <a:rPr lang="en-US" altLang="zh-CN" sz="2800" b="1" i="1" dirty="0" smtClean="0">
                <a:solidFill>
                  <a:srgbClr val="0000FF"/>
                </a:solidFill>
              </a:rPr>
              <a:t>See how your results and conclusions fit in with the literature and work in your field.   </a:t>
            </a:r>
          </a:p>
          <a:p>
            <a:pPr marL="274320" indent="-274320" fontAlgn="auto">
              <a:lnSpc>
                <a:spcPct val="80000"/>
              </a:lnSpc>
              <a:spcBef>
                <a:spcPts val="1200"/>
              </a:spcBef>
              <a:spcAft>
                <a:spcPts val="0"/>
              </a:spcAft>
              <a:buClr>
                <a:schemeClr val="accent3"/>
              </a:buClr>
              <a:buFont typeface="Wingdings" pitchFamily="2" charset="2"/>
              <a:buChar char="v"/>
              <a:defRPr/>
            </a:pPr>
            <a:r>
              <a:rPr lang="en-US" altLang="zh-CN" sz="2800" b="1" i="1" dirty="0" smtClean="0">
                <a:solidFill>
                  <a:srgbClr val="333300"/>
                </a:solidFill>
              </a:rPr>
              <a:t>Prepare into the format of a Research Article and submit into a suitable Journal for publication</a:t>
            </a:r>
            <a:r>
              <a:rPr lang="en-US" altLang="zh-CN" sz="2800" b="1" i="1" dirty="0" smtClean="0"/>
              <a:t>.</a:t>
            </a:r>
          </a:p>
          <a:p>
            <a:pPr marL="274320" indent="-274320" fontAlgn="auto">
              <a:lnSpc>
                <a:spcPct val="80000"/>
              </a:lnSpc>
              <a:spcBef>
                <a:spcPts val="1500"/>
              </a:spcBef>
              <a:spcAft>
                <a:spcPts val="0"/>
              </a:spcAft>
              <a:buClr>
                <a:schemeClr val="accent3"/>
              </a:buClr>
              <a:buFont typeface="Wingdings" pitchFamily="2" charset="2"/>
              <a:buChar char="v"/>
              <a:defRPr/>
            </a:pPr>
            <a:r>
              <a:rPr lang="en-US" altLang="zh-CN" sz="2800" b="1" i="1" dirty="0" smtClean="0">
                <a:solidFill>
                  <a:srgbClr val="993300"/>
                </a:solidFill>
              </a:rPr>
              <a:t>Put all these pieces together into a coherent whole, following a format of the University or one that you will find in a Standard journal in your field.  </a:t>
            </a:r>
            <a:r>
              <a:rPr lang="en-US" altLang="zh-CN" sz="2800" b="1" i="1" dirty="0" smtClean="0"/>
              <a:t> </a:t>
            </a:r>
          </a:p>
          <a:p>
            <a:pPr marL="274320" indent="-274320" fontAlgn="auto">
              <a:lnSpc>
                <a:spcPct val="80000"/>
              </a:lnSpc>
              <a:spcBef>
                <a:spcPts val="1200"/>
              </a:spcBef>
              <a:spcAft>
                <a:spcPts val="0"/>
              </a:spcAft>
              <a:buClr>
                <a:schemeClr val="accent3"/>
              </a:buClr>
              <a:buFont typeface="Wingdings" pitchFamily="2" charset="2"/>
              <a:buChar char="v"/>
              <a:defRPr/>
            </a:pPr>
            <a:r>
              <a:rPr lang="en-US" altLang="zh-CN" sz="2800" b="1" i="1" dirty="0" smtClean="0">
                <a:solidFill>
                  <a:srgbClr val="9933FF"/>
                </a:solidFill>
              </a:rPr>
              <a:t>Edit your document carefully for format, spelling, grammar, and mechanics.  </a:t>
            </a:r>
            <a:r>
              <a:rPr lang="en-US" altLang="zh-CN" b="1" i="1" dirty="0" smtClean="0"/>
              <a:t> </a:t>
            </a:r>
          </a:p>
          <a:p>
            <a:pPr marL="274320" indent="-274320" fontAlgn="auto">
              <a:lnSpc>
                <a:spcPct val="80000"/>
              </a:lnSpc>
              <a:spcAft>
                <a:spcPts val="0"/>
              </a:spcAft>
              <a:buClr>
                <a:schemeClr val="accent3"/>
              </a:buClr>
              <a:buFontTx/>
              <a:buNone/>
              <a:defRPr/>
            </a:pPr>
            <a:endParaRPr lang="en-US" altLang="zh-CN" b="1" dirty="0" smtClean="0"/>
          </a:p>
          <a:p>
            <a:pPr marL="274320" indent="-274320" fontAlgn="auto">
              <a:lnSpc>
                <a:spcPct val="80000"/>
              </a:lnSpc>
              <a:spcAft>
                <a:spcPts val="0"/>
              </a:spcAft>
              <a:buClr>
                <a:schemeClr val="accent3"/>
              </a:buClr>
              <a:buFontTx/>
              <a:buNone/>
              <a:defRPr/>
            </a:pPr>
            <a:r>
              <a:rPr lang="en-US" altLang="zh-CN" b="1" dirty="0" smtClean="0"/>
              <a:t>    </a:t>
            </a:r>
            <a:r>
              <a:rPr lang="en-US" altLang="zh-CN" sz="3000" b="1" dirty="0" smtClean="0"/>
              <a:t>Seen from this perspective, writing a thesis is merely performing a series of tasks with which you are already familiar.</a:t>
            </a:r>
            <a:r>
              <a:rPr lang="en-US" altLang="zh-CN" b="1" dirty="0" smtClean="0"/>
              <a:t> </a:t>
            </a:r>
            <a:br>
              <a:rPr lang="en-US" altLang="zh-CN" b="1" dirty="0" smtClean="0"/>
            </a:br>
            <a:endParaRPr lang="en-US" b="1" dirty="0" smtClean="0"/>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304800"/>
            <a:ext cx="7772400" cy="1143000"/>
          </a:xfrm>
        </p:spPr>
        <p:txBody>
          <a:bodyPr/>
          <a:lstStyle/>
          <a:p>
            <a:pPr>
              <a:defRPr/>
            </a:pPr>
            <a:r>
              <a:rPr lang="en-US" altLang="zh-CN" sz="3600" b="1" smtClean="0">
                <a:solidFill>
                  <a:srgbClr val="0000FF"/>
                </a:solidFill>
                <a:latin typeface="Comic Sans MS" pitchFamily="66" charset="0"/>
                <a:ea typeface="SimSun" pitchFamily="2" charset="-122"/>
              </a:rPr>
              <a:t>When to start writing the thesis</a:t>
            </a:r>
            <a:endParaRPr lang="en-US" sz="4400" smtClean="0"/>
          </a:p>
        </p:txBody>
      </p:sp>
      <p:sp>
        <p:nvSpPr>
          <p:cNvPr id="15363" name="Rectangle 3"/>
          <p:cNvSpPr>
            <a:spLocks noGrp="1" noChangeArrowheads="1"/>
          </p:cNvSpPr>
          <p:nvPr>
            <p:ph idx="1"/>
          </p:nvPr>
        </p:nvSpPr>
        <p:spPr>
          <a:xfrm>
            <a:off x="0" y="1752600"/>
            <a:ext cx="8610600" cy="4572000"/>
          </a:xfrm>
        </p:spPr>
        <p:txBody>
          <a:bodyPr>
            <a:normAutofit lnSpcReduction="10000"/>
          </a:bodyPr>
          <a:lstStyle/>
          <a:p>
            <a:pPr marL="274320" indent="-274320" fontAlgn="auto">
              <a:lnSpc>
                <a:spcPct val="80000"/>
              </a:lnSpc>
              <a:spcAft>
                <a:spcPts val="0"/>
              </a:spcAft>
              <a:buClr>
                <a:schemeClr val="accent3"/>
              </a:buClr>
              <a:buFont typeface="Wingdings 2"/>
              <a:buChar char=""/>
              <a:defRPr/>
            </a:pPr>
            <a:r>
              <a:rPr lang="en-US" altLang="zh-CN" sz="3600" smtClean="0">
                <a:solidFill>
                  <a:srgbClr val="993300"/>
                </a:solidFill>
              </a:rPr>
              <a:t>One typical and costly mistake that thesis writers often make is trying to do all the other (more familiar) tasks first (e.g., performing experiments, conducting the literature search) before they write a word. </a:t>
            </a:r>
          </a:p>
          <a:p>
            <a:pPr marL="274320" indent="-274320" fontAlgn="auto">
              <a:lnSpc>
                <a:spcPct val="80000"/>
              </a:lnSpc>
              <a:spcBef>
                <a:spcPts val="1200"/>
              </a:spcBef>
              <a:spcAft>
                <a:spcPts val="0"/>
              </a:spcAft>
              <a:buClr>
                <a:schemeClr val="accent3"/>
              </a:buClr>
              <a:buFont typeface="Wingdings 2"/>
              <a:buChar char=""/>
              <a:defRPr/>
            </a:pPr>
            <a:r>
              <a:rPr lang="en-US" altLang="zh-CN" sz="3600" smtClean="0">
                <a:solidFill>
                  <a:schemeClr val="hlink"/>
                </a:solidFill>
              </a:rPr>
              <a:t>This is not a productive approach</a:t>
            </a:r>
            <a:r>
              <a:rPr lang="en-US" altLang="zh-CN" sz="3600" smtClean="0"/>
              <a:t>. </a:t>
            </a:r>
          </a:p>
          <a:p>
            <a:pPr marL="274320" indent="-274320" fontAlgn="auto">
              <a:lnSpc>
                <a:spcPct val="80000"/>
              </a:lnSpc>
              <a:spcBef>
                <a:spcPts val="1200"/>
              </a:spcBef>
              <a:spcAft>
                <a:spcPts val="0"/>
              </a:spcAft>
              <a:buClr>
                <a:schemeClr val="accent3"/>
              </a:buClr>
              <a:buFont typeface="Wingdings 2"/>
              <a:buChar char=""/>
              <a:defRPr/>
            </a:pPr>
            <a:r>
              <a:rPr lang="en-US" altLang="zh-CN" sz="3600" smtClean="0">
                <a:solidFill>
                  <a:srgbClr val="0000FF"/>
                </a:solidFill>
              </a:rPr>
              <a:t>Start writing now, even if it is only your random thoughts about what you'd like the thesis to prove.</a:t>
            </a:r>
            <a:endParaRPr lang="en-US" sz="3600" smtClean="0">
              <a:solidFill>
                <a:srgbClr val="0000FF"/>
              </a:solidFill>
            </a:endParaRP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defRPr/>
            </a:pPr>
            <a:r>
              <a:rPr lang="en-US" altLang="zh-CN" sz="3200" b="1" dirty="0" smtClean="0">
                <a:solidFill>
                  <a:schemeClr val="tx1"/>
                </a:solidFill>
                <a:latin typeface="Comic Sans MS" pitchFamily="66" charset="0"/>
                <a:ea typeface="SimSun" pitchFamily="2" charset="-122"/>
              </a:rPr>
              <a:t>Try to write 15 minutes every day</a:t>
            </a:r>
            <a:r>
              <a:rPr lang="en-US" altLang="zh-CN" dirty="0" smtClean="0">
                <a:solidFill>
                  <a:schemeClr val="tx1"/>
                </a:solidFill>
                <a:ea typeface="SimSun" pitchFamily="2" charset="-122"/>
              </a:rPr>
              <a:t> </a:t>
            </a:r>
            <a:endParaRPr lang="en-US" dirty="0" smtClean="0">
              <a:solidFill>
                <a:schemeClr val="tx1"/>
              </a:solidFill>
            </a:endParaRPr>
          </a:p>
        </p:txBody>
      </p:sp>
      <p:sp>
        <p:nvSpPr>
          <p:cNvPr id="17411" name="Rectangle 3"/>
          <p:cNvSpPr>
            <a:spLocks noGrp="1" noChangeArrowheads="1"/>
          </p:cNvSpPr>
          <p:nvPr>
            <p:ph idx="1"/>
          </p:nvPr>
        </p:nvSpPr>
        <p:spPr/>
        <p:txBody>
          <a:bodyPr>
            <a:normAutofit fontScale="85000" lnSpcReduction="20000"/>
          </a:bodyPr>
          <a:lstStyle/>
          <a:p>
            <a:pPr marL="274320" indent="-274320" fontAlgn="auto">
              <a:lnSpc>
                <a:spcPct val="80000"/>
              </a:lnSpc>
              <a:spcAft>
                <a:spcPts val="0"/>
              </a:spcAft>
              <a:buClr>
                <a:schemeClr val="accent3"/>
              </a:buClr>
              <a:buFont typeface="Wingdings" pitchFamily="2" charset="2"/>
              <a:buChar char="q"/>
              <a:defRPr/>
            </a:pPr>
            <a:r>
              <a:rPr lang="en-US" altLang="zh-CN" sz="3200" dirty="0" smtClean="0">
                <a:solidFill>
                  <a:srgbClr val="FFFF00"/>
                </a:solidFill>
                <a:effectLst>
                  <a:outerShdw blurRad="38100" dist="38100" dir="2700000" algn="tl">
                    <a:srgbClr val="000000">
                      <a:alpha val="43137"/>
                    </a:srgbClr>
                  </a:outerShdw>
                </a:effectLst>
                <a:latin typeface="Comic Sans MS" pitchFamily="66" charset="0"/>
              </a:rPr>
              <a:t>This writing may be the extensive notes mentioned above, a description to yourself of the experiment you performed today, or perhaps thoughts about the project as a whole. </a:t>
            </a:r>
          </a:p>
          <a:p>
            <a:pPr marL="274320" indent="-274320" fontAlgn="auto">
              <a:lnSpc>
                <a:spcPct val="80000"/>
              </a:lnSpc>
              <a:spcAft>
                <a:spcPts val="0"/>
              </a:spcAft>
              <a:buClr>
                <a:schemeClr val="accent3"/>
              </a:buClr>
              <a:buFont typeface="Wingdings" pitchFamily="2" charset="2"/>
              <a:buChar char="q"/>
              <a:defRPr/>
            </a:pPr>
            <a:endParaRPr lang="en-US" altLang="zh-CN" sz="3200" dirty="0" smtClean="0">
              <a:solidFill>
                <a:srgbClr val="FFFF00"/>
              </a:solidFill>
              <a:effectLst>
                <a:outerShdw blurRad="38100" dist="38100" dir="2700000" algn="tl">
                  <a:srgbClr val="000000">
                    <a:alpha val="43137"/>
                  </a:srgbClr>
                </a:outerShdw>
              </a:effectLst>
              <a:latin typeface="Comic Sans MS" pitchFamily="66" charset="0"/>
            </a:endParaRPr>
          </a:p>
          <a:p>
            <a:pPr marL="274320" indent="-274320" fontAlgn="auto">
              <a:lnSpc>
                <a:spcPct val="80000"/>
              </a:lnSpc>
              <a:spcAft>
                <a:spcPts val="0"/>
              </a:spcAft>
              <a:buClr>
                <a:schemeClr val="accent3"/>
              </a:buClr>
              <a:buFont typeface="Wingdings" pitchFamily="2" charset="2"/>
              <a:buChar char="q"/>
              <a:defRPr/>
            </a:pPr>
            <a:r>
              <a:rPr lang="en-US" altLang="zh-CN" sz="3200" dirty="0" smtClean="0">
                <a:solidFill>
                  <a:srgbClr val="FFFF00"/>
                </a:solidFill>
                <a:effectLst>
                  <a:outerShdw blurRad="38100" dist="38100" dir="2700000" algn="tl">
                    <a:srgbClr val="000000">
                      <a:alpha val="43137"/>
                    </a:srgbClr>
                  </a:outerShdw>
                </a:effectLst>
                <a:latin typeface="Comic Sans MS" pitchFamily="66" charset="0"/>
              </a:rPr>
              <a:t>By writing every day you accomplish at least two things: first, you reduce anxiety about WRITING by proving to yourself that you can do it every day;</a:t>
            </a:r>
          </a:p>
          <a:p>
            <a:pPr marL="274320" indent="-274320" fontAlgn="auto">
              <a:lnSpc>
                <a:spcPct val="80000"/>
              </a:lnSpc>
              <a:spcAft>
                <a:spcPts val="0"/>
              </a:spcAft>
              <a:buClr>
                <a:schemeClr val="accent3"/>
              </a:buClr>
              <a:buFont typeface="Wingdings" pitchFamily="2" charset="2"/>
              <a:buChar char="q"/>
              <a:defRPr/>
            </a:pPr>
            <a:endParaRPr lang="en-US" altLang="zh-CN" sz="3200" dirty="0" smtClean="0">
              <a:solidFill>
                <a:srgbClr val="FFFF00"/>
              </a:solidFill>
              <a:effectLst>
                <a:outerShdw blurRad="38100" dist="38100" dir="2700000" algn="tl">
                  <a:srgbClr val="000000">
                    <a:alpha val="43137"/>
                  </a:srgbClr>
                </a:outerShdw>
              </a:effectLst>
              <a:latin typeface="Comic Sans MS" pitchFamily="66" charset="0"/>
            </a:endParaRPr>
          </a:p>
          <a:p>
            <a:pPr marL="274320" indent="-274320" fontAlgn="auto">
              <a:lnSpc>
                <a:spcPct val="80000"/>
              </a:lnSpc>
              <a:spcAft>
                <a:spcPts val="0"/>
              </a:spcAft>
              <a:buClr>
                <a:schemeClr val="accent3"/>
              </a:buClr>
              <a:buFont typeface="Wingdings" pitchFamily="2" charset="2"/>
              <a:buChar char="q"/>
              <a:defRPr/>
            </a:pPr>
            <a:r>
              <a:rPr lang="en-US" altLang="zh-CN" sz="3200" dirty="0" smtClean="0">
                <a:solidFill>
                  <a:srgbClr val="FFFF00"/>
                </a:solidFill>
                <a:effectLst>
                  <a:outerShdw blurRad="38100" dist="38100" dir="2700000" algn="tl">
                    <a:srgbClr val="000000">
                      <a:alpha val="43137"/>
                    </a:srgbClr>
                  </a:outerShdw>
                </a:effectLst>
                <a:latin typeface="Comic Sans MS" pitchFamily="66" charset="0"/>
              </a:rPr>
              <a:t>Second, much of what you write will probably be, either directly or indirectly, the source of material for your thesis. </a:t>
            </a:r>
            <a:r>
              <a:rPr lang="en-US" altLang="zh-CN" sz="3200" dirty="0" smtClean="0">
                <a:solidFill>
                  <a:srgbClr val="003300"/>
                </a:solidFill>
              </a:rPr>
              <a:t/>
            </a:r>
            <a:br>
              <a:rPr lang="en-US" altLang="zh-CN" sz="3200" dirty="0" smtClean="0">
                <a:solidFill>
                  <a:srgbClr val="003300"/>
                </a:solidFill>
              </a:rPr>
            </a:br>
            <a:r>
              <a:rPr lang="en-US" altLang="zh-CN" dirty="0" smtClean="0"/>
              <a:t/>
            </a:r>
            <a:br>
              <a:rPr lang="en-US" altLang="zh-CN" dirty="0" smtClean="0"/>
            </a:br>
            <a:endParaRPr lang="en-US" dirty="0" smtClean="0"/>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74638"/>
            <a:ext cx="8229600" cy="944562"/>
          </a:xfrm>
        </p:spPr>
        <p:txBody>
          <a:bodyPr/>
          <a:lstStyle/>
          <a:p>
            <a:pPr>
              <a:defRPr/>
            </a:pPr>
            <a:r>
              <a:rPr lang="en-US" altLang="zh-CN" sz="4000" b="1" dirty="0" smtClean="0">
                <a:solidFill>
                  <a:schemeClr val="tx1"/>
                </a:solidFill>
                <a:latin typeface="Comic Sans MS" pitchFamily="66" charset="0"/>
                <a:ea typeface="SimSun" pitchFamily="2" charset="-122"/>
              </a:rPr>
              <a:t>How to proceed?</a:t>
            </a:r>
            <a:r>
              <a:rPr lang="en-US" altLang="zh-CN" sz="4000" b="1" dirty="0" smtClean="0">
                <a:solidFill>
                  <a:schemeClr val="tx1"/>
                </a:solidFill>
                <a:ea typeface="SimSun" pitchFamily="2" charset="-122"/>
              </a:rPr>
              <a:t> </a:t>
            </a:r>
            <a:endParaRPr lang="en-US" sz="4000" b="1" dirty="0" smtClean="0">
              <a:solidFill>
                <a:schemeClr val="tx1"/>
              </a:solidFill>
            </a:endParaRPr>
          </a:p>
        </p:txBody>
      </p:sp>
      <p:sp>
        <p:nvSpPr>
          <p:cNvPr id="112643" name="Rectangle 3"/>
          <p:cNvSpPr>
            <a:spLocks noGrp="1" noChangeArrowheads="1"/>
          </p:cNvSpPr>
          <p:nvPr>
            <p:ph idx="1"/>
          </p:nvPr>
        </p:nvSpPr>
        <p:spPr>
          <a:xfrm>
            <a:off x="609600" y="1447800"/>
            <a:ext cx="8077200" cy="4953000"/>
          </a:xfrm>
        </p:spPr>
        <p:txBody>
          <a:bodyPr/>
          <a:lstStyle/>
          <a:p>
            <a:pPr>
              <a:lnSpc>
                <a:spcPct val="80000"/>
              </a:lnSpc>
              <a:defRPr/>
            </a:pPr>
            <a:r>
              <a:rPr lang="en-US" altLang="zh-CN" sz="3200" dirty="0" smtClean="0">
                <a:solidFill>
                  <a:srgbClr val="FFFF00"/>
                </a:solidFill>
                <a:effectLst>
                  <a:outerShdw blurRad="38100" dist="38100" dir="2700000" algn="tl">
                    <a:srgbClr val="000000">
                      <a:alpha val="43137"/>
                    </a:srgbClr>
                  </a:outerShdw>
                </a:effectLst>
                <a:ea typeface="SimSun" pitchFamily="2" charset="-122"/>
              </a:rPr>
              <a:t>Search through the literature, and keep comprehensive notes.</a:t>
            </a:r>
          </a:p>
          <a:p>
            <a:pPr>
              <a:lnSpc>
                <a:spcPct val="80000"/>
              </a:lnSpc>
              <a:spcBef>
                <a:spcPts val="1200"/>
              </a:spcBef>
              <a:defRPr/>
            </a:pPr>
            <a:r>
              <a:rPr lang="en-US" altLang="zh-CN" sz="3200" dirty="0" smtClean="0">
                <a:solidFill>
                  <a:schemeClr val="tx2">
                    <a:lumMod val="60000"/>
                    <a:lumOff val="40000"/>
                  </a:schemeClr>
                </a:solidFill>
                <a:effectLst>
                  <a:outerShdw blurRad="38100" dist="38100" dir="2700000" algn="tl">
                    <a:srgbClr val="000000">
                      <a:alpha val="43137"/>
                    </a:srgbClr>
                  </a:outerShdw>
                </a:effectLst>
                <a:ea typeface="SimSun" pitchFamily="2" charset="-122"/>
              </a:rPr>
              <a:t>Write long notes to yourself about how you think your research will connect to the literature you've read. </a:t>
            </a:r>
          </a:p>
          <a:p>
            <a:pPr>
              <a:lnSpc>
                <a:spcPct val="80000"/>
              </a:lnSpc>
              <a:spcBef>
                <a:spcPts val="1200"/>
              </a:spcBef>
              <a:defRPr/>
            </a:pPr>
            <a:r>
              <a:rPr lang="en-US" altLang="zh-CN" sz="3200" dirty="0" smtClean="0">
                <a:solidFill>
                  <a:srgbClr val="FFFF00"/>
                </a:solidFill>
                <a:effectLst>
                  <a:outerShdw blurRad="38100" dist="38100" dir="2700000" algn="tl">
                    <a:srgbClr val="000000">
                      <a:alpha val="43137"/>
                    </a:srgbClr>
                  </a:outerShdw>
                </a:effectLst>
                <a:ea typeface="SimSun" pitchFamily="2" charset="-122"/>
              </a:rPr>
              <a:t>These notes will do two things: first, they may be a valuable source of information later on in the process; second, they get you writing. </a:t>
            </a:r>
          </a:p>
          <a:p>
            <a:pPr>
              <a:lnSpc>
                <a:spcPct val="80000"/>
              </a:lnSpc>
              <a:defRPr/>
            </a:pPr>
            <a:r>
              <a:rPr lang="en-US" altLang="zh-CN" sz="3200" dirty="0" smtClean="0">
                <a:solidFill>
                  <a:schemeClr val="tx2">
                    <a:lumMod val="60000"/>
                    <a:lumOff val="40000"/>
                  </a:schemeClr>
                </a:solidFill>
                <a:effectLst>
                  <a:outerShdw blurRad="38100" dist="38100" dir="2700000" algn="tl">
                    <a:srgbClr val="000000">
                      <a:alpha val="43137"/>
                    </a:srgbClr>
                  </a:outerShdw>
                </a:effectLst>
                <a:ea typeface="SimSun" pitchFamily="2" charset="-122"/>
              </a:rPr>
              <a:t>In short, any task that you are performing can be written about.</a:t>
            </a:r>
            <a:endParaRPr lang="en-US" sz="1200" dirty="0" smtClean="0">
              <a:solidFill>
                <a:schemeClr val="tx2">
                  <a:lumMod val="60000"/>
                  <a:lumOff val="40000"/>
                </a:schemeClr>
              </a:solidFill>
              <a:effectLst>
                <a:outerShdw blurRad="38100" dist="38100" dir="2700000" algn="tl">
                  <a:srgbClr val="000000">
                    <a:alpha val="43137"/>
                  </a:srgbClr>
                </a:outerShdw>
              </a:effectLst>
              <a:ea typeface="SimSun" pitchFamily="2" charset="-122"/>
            </a:endParaRP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idx="4294967295"/>
          </p:nvPr>
        </p:nvSpPr>
        <p:spPr>
          <a:xfrm>
            <a:off x="0" y="274638"/>
            <a:ext cx="8229600" cy="792162"/>
          </a:xfrm>
        </p:spPr>
        <p:txBody>
          <a:bodyPr>
            <a:normAutofit/>
          </a:bodyPr>
          <a:lstStyle/>
          <a:p>
            <a:pPr fontAlgn="auto">
              <a:spcAft>
                <a:spcPts val="0"/>
              </a:spcAft>
              <a:defRPr/>
            </a:pPr>
            <a:r>
              <a:rPr lang="en-US" sz="3000" b="1" dirty="0" smtClean="0">
                <a:solidFill>
                  <a:schemeClr val="tx1"/>
                </a:solidFill>
                <a:latin typeface="Comic Sans MS" pitchFamily="66" charset="0"/>
              </a:rPr>
              <a:t>How Long Does it Take to Write a Thesis?</a:t>
            </a:r>
            <a:r>
              <a:rPr lang="en-US" dirty="0" smtClean="0">
                <a:solidFill>
                  <a:schemeClr val="tx1"/>
                </a:solidFill>
              </a:rPr>
              <a:t> </a:t>
            </a:r>
          </a:p>
        </p:txBody>
      </p:sp>
      <p:sp>
        <p:nvSpPr>
          <p:cNvPr id="186371" name="Rectangle 3"/>
          <p:cNvSpPr>
            <a:spLocks noGrp="1" noChangeArrowheads="1"/>
          </p:cNvSpPr>
          <p:nvPr>
            <p:ph sz="quarter" idx="4294967295"/>
          </p:nvPr>
        </p:nvSpPr>
        <p:spPr>
          <a:xfrm>
            <a:off x="0" y="1447800"/>
            <a:ext cx="8610600" cy="5059363"/>
          </a:xfrm>
        </p:spPr>
        <p:txBody>
          <a:bodyPr>
            <a:normAutofit fontScale="92500" lnSpcReduction="10000"/>
          </a:bodyPr>
          <a:lstStyle/>
          <a:p>
            <a:pPr marL="274320" indent="-274320" fontAlgn="auto">
              <a:lnSpc>
                <a:spcPct val="90000"/>
              </a:lnSpc>
              <a:spcAft>
                <a:spcPts val="0"/>
              </a:spcAft>
              <a:buClr>
                <a:schemeClr val="accent3"/>
              </a:buClr>
              <a:buFont typeface="Wingdings 2"/>
              <a:buChar char=""/>
              <a:defRPr/>
            </a:pPr>
            <a:r>
              <a:rPr lang="en-US" sz="3200" dirty="0" smtClean="0">
                <a:solidFill>
                  <a:srgbClr val="FFFF00"/>
                </a:solidFill>
                <a:effectLst>
                  <a:outerShdw blurRad="38100" dist="38100" dir="2700000" algn="tl">
                    <a:srgbClr val="000000">
                      <a:alpha val="43137"/>
                    </a:srgbClr>
                  </a:outerShdw>
                </a:effectLst>
              </a:rPr>
              <a:t>Longer than you think. Even after the research itself is all done -- models built, calculations complete -- it is wise to allow at least one complete term for writing the thesis. </a:t>
            </a:r>
          </a:p>
          <a:p>
            <a:pPr marL="274320" indent="-274320" fontAlgn="auto">
              <a:lnSpc>
                <a:spcPct val="90000"/>
              </a:lnSpc>
              <a:spcAft>
                <a:spcPts val="0"/>
              </a:spcAft>
              <a:buClr>
                <a:schemeClr val="accent3"/>
              </a:buClr>
              <a:buFont typeface="Wingdings 2"/>
              <a:buChar char=""/>
              <a:defRPr/>
            </a:pPr>
            <a:r>
              <a:rPr lang="en-US" sz="3200" dirty="0" smtClean="0">
                <a:solidFill>
                  <a:schemeClr val="tx1">
                    <a:lumMod val="95000"/>
                  </a:schemeClr>
                </a:solidFill>
                <a:effectLst>
                  <a:outerShdw blurRad="38100" dist="38100" dir="2700000" algn="tl">
                    <a:srgbClr val="000000">
                      <a:alpha val="43137"/>
                    </a:srgbClr>
                  </a:outerShdw>
                </a:effectLst>
              </a:rPr>
              <a:t>It's not the physical act of typing that takes so long, it's the fact that writing the thesis requires the complete organization of your arguments and results.</a:t>
            </a:r>
          </a:p>
          <a:p>
            <a:pPr marL="274320" indent="-274320" fontAlgn="auto">
              <a:lnSpc>
                <a:spcPct val="90000"/>
              </a:lnSpc>
              <a:spcAft>
                <a:spcPts val="0"/>
              </a:spcAft>
              <a:buClr>
                <a:schemeClr val="accent3"/>
              </a:buClr>
              <a:buFont typeface="Wingdings 2"/>
              <a:buChar char=""/>
              <a:defRPr/>
            </a:pPr>
            <a:r>
              <a:rPr lang="en-US" sz="3200" dirty="0" smtClean="0">
                <a:solidFill>
                  <a:srgbClr val="FFFF00"/>
                </a:solidFill>
                <a:effectLst>
                  <a:outerShdw blurRad="38100" dist="38100" dir="2700000" algn="tl">
                    <a:srgbClr val="000000">
                      <a:alpha val="43137"/>
                    </a:srgbClr>
                  </a:outerShdw>
                </a:effectLst>
              </a:rPr>
              <a:t>This is also probably the first time that your supervisor has seen the formal expression of concepts that may have been approved previously in an informal manner.</a:t>
            </a:r>
            <a:r>
              <a:rPr lang="en-US" sz="3000" dirty="0" smtClean="0">
                <a:solidFill>
                  <a:srgbClr val="FFFF00"/>
                </a:solidFill>
                <a:effectLst>
                  <a:outerShdw blurRad="38100" dist="38100" dir="2700000" algn="tl">
                    <a:srgbClr val="000000">
                      <a:alpha val="43137"/>
                    </a:srgbClr>
                  </a:outerShdw>
                </a:effectLst>
              </a:rPr>
              <a:t> </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381000" y="0"/>
            <a:ext cx="8153400" cy="1143000"/>
          </a:xfrm>
        </p:spPr>
        <p:txBody>
          <a:bodyPr/>
          <a:lstStyle/>
          <a:p>
            <a:pPr>
              <a:defRPr/>
            </a:pPr>
            <a:r>
              <a:rPr lang="en-US" sz="3200" b="1" dirty="0" smtClean="0">
                <a:solidFill>
                  <a:schemeClr val="tx1"/>
                </a:solidFill>
                <a:latin typeface="Comic Sans MS" pitchFamily="66" charset="0"/>
              </a:rPr>
              <a:t>How the Ideas are conveyed to Words</a:t>
            </a:r>
            <a:r>
              <a:rPr lang="en-US" sz="3000" b="1" dirty="0" smtClean="0">
                <a:solidFill>
                  <a:schemeClr val="tx1"/>
                </a:solidFill>
                <a:latin typeface="Comic Sans MS" pitchFamily="66" charset="0"/>
              </a:rPr>
              <a:t>?</a:t>
            </a:r>
          </a:p>
        </p:txBody>
      </p:sp>
      <p:sp>
        <p:nvSpPr>
          <p:cNvPr id="185347" name="Rectangle 3"/>
          <p:cNvSpPr>
            <a:spLocks noGrp="1" noChangeArrowheads="1"/>
          </p:cNvSpPr>
          <p:nvPr>
            <p:ph sz="quarter" idx="4294967295"/>
          </p:nvPr>
        </p:nvSpPr>
        <p:spPr>
          <a:xfrm>
            <a:off x="0" y="1676400"/>
            <a:ext cx="8686800" cy="4572000"/>
          </a:xfrm>
        </p:spPr>
        <p:txBody>
          <a:bodyPr>
            <a:normAutofit fontScale="92500" lnSpcReduction="10000"/>
          </a:bodyPr>
          <a:lstStyle/>
          <a:p>
            <a:pPr marL="274320" indent="-274320" fontAlgn="auto">
              <a:spcAft>
                <a:spcPts val="0"/>
              </a:spcAft>
              <a:buClr>
                <a:schemeClr val="accent3"/>
              </a:buClr>
              <a:buFont typeface="Wingdings" pitchFamily="2" charset="2"/>
              <a:buChar char="Ø"/>
              <a:defRPr/>
            </a:pPr>
            <a:r>
              <a:rPr lang="en-US" sz="3400" dirty="0" smtClean="0"/>
              <a:t>Students for whom English is not the mother tongue may have difficulty in getting ideas across, so that numerous revisions are required.</a:t>
            </a:r>
          </a:p>
          <a:p>
            <a:pPr marL="274320" indent="-274320" fontAlgn="auto">
              <a:spcAft>
                <a:spcPts val="0"/>
              </a:spcAft>
              <a:buClr>
                <a:schemeClr val="accent3"/>
              </a:buClr>
              <a:buFont typeface="Wingdings" pitchFamily="2" charset="2"/>
              <a:buChar char="Ø"/>
              <a:defRPr/>
            </a:pPr>
            <a:r>
              <a:rPr lang="en-US" sz="3400" dirty="0" smtClean="0"/>
              <a:t>And, truth be known, supervisors are sometimes not quick at reviewing and returning drafts. </a:t>
            </a:r>
          </a:p>
          <a:p>
            <a:pPr marL="274320" indent="-274320" fontAlgn="auto">
              <a:spcAft>
                <a:spcPts val="0"/>
              </a:spcAft>
              <a:buClr>
                <a:schemeClr val="accent3"/>
              </a:buClr>
              <a:buFont typeface="Wingdings" pitchFamily="2" charset="2"/>
              <a:buChar char="Ø"/>
              <a:defRPr/>
            </a:pPr>
            <a:r>
              <a:rPr lang="en-US" sz="3400" dirty="0" smtClean="0"/>
              <a:t>Bottom line: leave yourself enough time. A rush job has painful consequences at the </a:t>
            </a:r>
            <a:r>
              <a:rPr lang="en-US" sz="3400" dirty="0" err="1" smtClean="0"/>
              <a:t>defence</a:t>
            </a:r>
            <a:r>
              <a:rPr lang="en-US" sz="3400" dirty="0" smtClean="0"/>
              <a:t>.</a:t>
            </a:r>
            <a:r>
              <a:rPr lang="en-US" sz="3200" dirty="0" smtClean="0"/>
              <a:t> </a:t>
            </a:r>
          </a:p>
          <a:p>
            <a:pPr marL="274320" indent="-274320" fontAlgn="auto">
              <a:spcAft>
                <a:spcPts val="0"/>
              </a:spcAft>
              <a:buClr>
                <a:schemeClr val="accent3"/>
              </a:buClr>
              <a:buFont typeface="Wingdings 2"/>
              <a:buChar char=""/>
              <a:defRPr/>
            </a:pPr>
            <a:endParaRPr lang="en-US" sz="3200" dirty="0" smtClean="0"/>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28600"/>
            <a:ext cx="8229600" cy="1143000"/>
          </a:xfrm>
        </p:spPr>
        <p:txBody>
          <a:bodyPr/>
          <a:lstStyle/>
          <a:p>
            <a:pPr>
              <a:defRPr/>
            </a:pPr>
            <a:r>
              <a:rPr lang="en-US" sz="3200" b="1" dirty="0" smtClean="0">
                <a:solidFill>
                  <a:schemeClr val="tx1"/>
                </a:solidFill>
                <a:latin typeface="Comic Sans MS" pitchFamily="66" charset="0"/>
              </a:rPr>
              <a:t>Develop Self Confidence</a:t>
            </a:r>
          </a:p>
        </p:txBody>
      </p:sp>
      <p:sp>
        <p:nvSpPr>
          <p:cNvPr id="19459" name="Rectangle 3"/>
          <p:cNvSpPr>
            <a:spLocks noGrp="1" noChangeArrowheads="1"/>
          </p:cNvSpPr>
          <p:nvPr>
            <p:ph idx="1"/>
          </p:nvPr>
        </p:nvSpPr>
        <p:spPr>
          <a:xfrm>
            <a:off x="381000" y="1828800"/>
            <a:ext cx="8229600" cy="4572000"/>
          </a:xfrm>
        </p:spPr>
        <p:txBody>
          <a:bodyPr>
            <a:normAutofit fontScale="92500" lnSpcReduction="10000"/>
          </a:bodyPr>
          <a:lstStyle/>
          <a:p>
            <a:pPr marL="274320" indent="-274320" fontAlgn="auto">
              <a:lnSpc>
                <a:spcPct val="80000"/>
              </a:lnSpc>
              <a:spcAft>
                <a:spcPts val="0"/>
              </a:spcAft>
              <a:buClr>
                <a:schemeClr val="accent3"/>
              </a:buClr>
              <a:buFont typeface="Wingdings 2"/>
              <a:buChar char=""/>
              <a:defRPr/>
            </a:pPr>
            <a:r>
              <a:rPr lang="en-US" altLang="zh-CN" sz="3500" dirty="0" smtClean="0">
                <a:solidFill>
                  <a:srgbClr val="FFFF00"/>
                </a:solidFill>
                <a:effectLst>
                  <a:outerShdw blurRad="38100" dist="38100" dir="2700000" algn="tl">
                    <a:srgbClr val="000000">
                      <a:alpha val="43137"/>
                    </a:srgbClr>
                  </a:outerShdw>
                </a:effectLst>
              </a:rPr>
              <a:t>Don't forget that you have written several successful documents before (or you wouldn't be at the stage of writing a thesis</a:t>
            </a:r>
            <a:r>
              <a:rPr lang="en-US" altLang="zh-CN" sz="3500" b="1" dirty="0" smtClean="0">
                <a:solidFill>
                  <a:srgbClr val="FFFF00"/>
                </a:solidFill>
                <a:effectLst>
                  <a:outerShdw blurRad="38100" dist="38100" dir="2700000" algn="tl">
                    <a:srgbClr val="000000">
                      <a:alpha val="43137"/>
                    </a:srgbClr>
                  </a:outerShdw>
                </a:effectLst>
              </a:rPr>
              <a:t>).</a:t>
            </a:r>
            <a:r>
              <a:rPr lang="en-US" altLang="zh-CN" sz="3500" dirty="0" smtClean="0">
                <a:solidFill>
                  <a:srgbClr val="FFFF00"/>
                </a:solidFill>
                <a:effectLst>
                  <a:outerShdw blurRad="38100" dist="38100" dir="2700000" algn="tl">
                    <a:srgbClr val="000000">
                      <a:alpha val="43137"/>
                    </a:srgbClr>
                  </a:outerShdw>
                </a:effectLst>
              </a:rPr>
              <a:t> </a:t>
            </a:r>
          </a:p>
          <a:p>
            <a:pPr marL="274320" indent="-274320" fontAlgn="auto">
              <a:lnSpc>
                <a:spcPct val="80000"/>
              </a:lnSpc>
              <a:spcAft>
                <a:spcPts val="0"/>
              </a:spcAft>
              <a:buClr>
                <a:schemeClr val="accent3"/>
              </a:buClr>
              <a:buFont typeface="Wingdings 2"/>
              <a:buChar char=""/>
              <a:defRPr/>
            </a:pPr>
            <a:r>
              <a:rPr lang="en-US" altLang="zh-CN" sz="3500" dirty="0" smtClean="0">
                <a:effectLst>
                  <a:outerShdw blurRad="38100" dist="38100" dir="2700000" algn="tl">
                    <a:srgbClr val="000000">
                      <a:alpha val="43137"/>
                    </a:srgbClr>
                  </a:outerShdw>
                </a:effectLst>
              </a:rPr>
              <a:t/>
            </a:r>
            <a:br>
              <a:rPr lang="en-US" altLang="zh-CN" sz="3500" dirty="0" smtClean="0">
                <a:effectLst>
                  <a:outerShdw blurRad="38100" dist="38100" dir="2700000" algn="tl">
                    <a:srgbClr val="000000">
                      <a:alpha val="43137"/>
                    </a:srgbClr>
                  </a:outerShdw>
                </a:effectLst>
              </a:rPr>
            </a:br>
            <a:r>
              <a:rPr lang="en-US" altLang="zh-CN" sz="3500" dirty="0" smtClean="0">
                <a:solidFill>
                  <a:schemeClr val="accent2">
                    <a:lumMod val="40000"/>
                    <a:lumOff val="60000"/>
                  </a:schemeClr>
                </a:solidFill>
                <a:effectLst>
                  <a:outerShdw blurRad="38100" dist="38100" dir="2700000" algn="tl">
                    <a:srgbClr val="000000">
                      <a:alpha val="43137"/>
                    </a:srgbClr>
                  </a:outerShdw>
                </a:effectLst>
              </a:rPr>
              <a:t>Regardless of what doubts you might have about your particular writing abilities, obviously the faculty have felt that your writing is satisfactory. </a:t>
            </a:r>
          </a:p>
          <a:p>
            <a:pPr marL="274320" indent="-274320" fontAlgn="auto">
              <a:lnSpc>
                <a:spcPct val="80000"/>
              </a:lnSpc>
              <a:spcAft>
                <a:spcPts val="0"/>
              </a:spcAft>
              <a:buClr>
                <a:schemeClr val="accent3"/>
              </a:buClr>
              <a:buFont typeface="Wingdings 2"/>
              <a:buChar char=""/>
              <a:defRPr/>
            </a:pPr>
            <a:endParaRPr lang="en-US" altLang="zh-CN" sz="3500" dirty="0" smtClean="0">
              <a:solidFill>
                <a:srgbClr val="FFFF00"/>
              </a:solidFill>
              <a:effectLst>
                <a:outerShdw blurRad="38100" dist="38100" dir="2700000" algn="tl">
                  <a:srgbClr val="000000">
                    <a:alpha val="43137"/>
                  </a:srgbClr>
                </a:outerShdw>
              </a:effectLst>
            </a:endParaRPr>
          </a:p>
          <a:p>
            <a:pPr marL="274320" indent="-274320" fontAlgn="auto">
              <a:lnSpc>
                <a:spcPct val="80000"/>
              </a:lnSpc>
              <a:spcAft>
                <a:spcPts val="0"/>
              </a:spcAft>
              <a:buClr>
                <a:schemeClr val="accent3"/>
              </a:buClr>
              <a:buFont typeface="Wingdings 2"/>
              <a:buChar char=""/>
              <a:defRPr/>
            </a:pPr>
            <a:r>
              <a:rPr lang="en-US" altLang="zh-CN" sz="3500" dirty="0" smtClean="0">
                <a:solidFill>
                  <a:srgbClr val="FFFF00"/>
                </a:solidFill>
                <a:effectLst>
                  <a:outerShdw blurRad="38100" dist="38100" dir="2700000" algn="tl">
                    <a:srgbClr val="000000">
                      <a:alpha val="43137"/>
                    </a:srgbClr>
                  </a:outerShdw>
                </a:effectLst>
              </a:rPr>
              <a:t>Look again at earlier documents you've written to remind yourself of your successes.</a:t>
            </a:r>
            <a:r>
              <a:rPr lang="en-US" altLang="zh-CN" sz="3200" dirty="0" smtClean="0">
                <a:solidFill>
                  <a:srgbClr val="FFFF00"/>
                </a:solidFill>
              </a:rPr>
              <a:t> </a:t>
            </a:r>
            <a:endParaRPr lang="en-US" sz="2800" dirty="0" smtClean="0">
              <a:solidFill>
                <a:srgbClr val="FFFF00"/>
              </a:solidFill>
            </a:endParaRP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defRPr/>
            </a:pPr>
            <a:r>
              <a:rPr lang="en-US" altLang="zh-CN" sz="3200" b="1" dirty="0" smtClean="0">
                <a:solidFill>
                  <a:schemeClr val="tx1"/>
                </a:solidFill>
                <a:latin typeface="Comic Sans MS" pitchFamily="66" charset="0"/>
                <a:ea typeface="SimSun" pitchFamily="2" charset="-122"/>
              </a:rPr>
              <a:t>One final note</a:t>
            </a:r>
            <a:r>
              <a:rPr lang="en-US" altLang="zh-CN" dirty="0" smtClean="0">
                <a:solidFill>
                  <a:schemeClr val="tx1"/>
                </a:solidFill>
                <a:ea typeface="SimSun" pitchFamily="2" charset="-122"/>
              </a:rPr>
              <a:t> </a:t>
            </a:r>
            <a:endParaRPr lang="en-US" dirty="0" smtClean="0">
              <a:solidFill>
                <a:schemeClr val="tx1"/>
              </a:solidFill>
            </a:endParaRPr>
          </a:p>
        </p:txBody>
      </p:sp>
      <p:sp>
        <p:nvSpPr>
          <p:cNvPr id="116739" name="Rectangle 3"/>
          <p:cNvSpPr>
            <a:spLocks noGrp="1" noChangeArrowheads="1"/>
          </p:cNvSpPr>
          <p:nvPr>
            <p:ph idx="1"/>
          </p:nvPr>
        </p:nvSpPr>
        <p:spPr/>
        <p:txBody>
          <a:bodyPr/>
          <a:lstStyle/>
          <a:p>
            <a:pPr>
              <a:defRPr/>
            </a:pPr>
            <a:r>
              <a:rPr lang="en-US" altLang="zh-CN" sz="2800" dirty="0" smtClean="0">
                <a:solidFill>
                  <a:schemeClr val="accent2">
                    <a:lumMod val="60000"/>
                    <a:lumOff val="40000"/>
                  </a:schemeClr>
                </a:solidFill>
                <a:latin typeface="Comic Sans MS" pitchFamily="66" charset="0"/>
                <a:ea typeface="SimSun" pitchFamily="2" charset="-122"/>
              </a:rPr>
              <a:t>In deciding what goes where and what to include, you will have to make many judgment calls. There are no cut-and-dried formulas for making these decisions</a:t>
            </a:r>
            <a:r>
              <a:rPr lang="en-US" altLang="zh-CN" sz="2800" dirty="0" smtClean="0">
                <a:solidFill>
                  <a:srgbClr val="0000FF"/>
                </a:solidFill>
                <a:latin typeface="Comic Sans MS" pitchFamily="66" charset="0"/>
                <a:ea typeface="SimSun" pitchFamily="2" charset="-122"/>
              </a:rPr>
              <a:t>.</a:t>
            </a:r>
            <a:r>
              <a:rPr lang="en-US" altLang="zh-CN" sz="2800" dirty="0" smtClean="0">
                <a:latin typeface="Comic Sans MS" pitchFamily="66" charset="0"/>
                <a:ea typeface="SimSun" pitchFamily="2" charset="-122"/>
              </a:rPr>
              <a:t> </a:t>
            </a:r>
          </a:p>
          <a:p>
            <a:pPr>
              <a:defRPr/>
            </a:pPr>
            <a:r>
              <a:rPr lang="en-US" altLang="zh-CN" sz="2800" dirty="0" smtClean="0">
                <a:solidFill>
                  <a:schemeClr val="accent2"/>
                </a:solidFill>
                <a:latin typeface="Comic Sans MS" pitchFamily="66" charset="0"/>
                <a:ea typeface="SimSun" pitchFamily="2" charset="-122"/>
              </a:rPr>
              <a:t>You have to think carefully about the purpose of your thesis and who will be reading it</a:t>
            </a:r>
            <a:r>
              <a:rPr lang="en-US" altLang="zh-CN" sz="2800" dirty="0" smtClean="0">
                <a:latin typeface="Comic Sans MS" pitchFamily="66" charset="0"/>
                <a:ea typeface="SimSun" pitchFamily="2" charset="-122"/>
              </a:rPr>
              <a:t>. </a:t>
            </a:r>
          </a:p>
          <a:p>
            <a:pPr>
              <a:defRPr/>
            </a:pPr>
            <a:r>
              <a:rPr lang="en-US" altLang="zh-CN" sz="2800" dirty="0" smtClean="0">
                <a:solidFill>
                  <a:srgbClr val="FFFF00"/>
                </a:solidFill>
                <a:latin typeface="Comic Sans MS" pitchFamily="66" charset="0"/>
                <a:ea typeface="SimSun" pitchFamily="2" charset="-122"/>
              </a:rPr>
              <a:t>Ask your thesis Supervisor and/or other faculty members of the Department for advice on any such issues. </a:t>
            </a:r>
            <a:endParaRPr lang="en-US" sz="2800" dirty="0" smtClean="0">
              <a:solidFill>
                <a:srgbClr val="FFFF00"/>
              </a:solidFill>
              <a:latin typeface="Comic Sans MS" pitchFamily="66" charset="0"/>
            </a:endParaRP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914400" y="0"/>
            <a:ext cx="7772400" cy="1143000"/>
          </a:xfrm>
        </p:spPr>
        <p:txBody>
          <a:bodyPr lIns="90487" tIns="44450" rIns="90487" bIns="44450">
            <a:normAutofit/>
          </a:bodyPr>
          <a:lstStyle/>
          <a:p>
            <a:pPr fontAlgn="auto">
              <a:spcAft>
                <a:spcPts val="0"/>
              </a:spcAft>
              <a:defRPr/>
            </a:pPr>
            <a:r>
              <a:rPr lang="en-AU" dirty="0" smtClean="0">
                <a:solidFill>
                  <a:schemeClr val="tx1"/>
                </a:solidFill>
              </a:rPr>
              <a:t>How to  organise the Thesis Writing</a:t>
            </a:r>
          </a:p>
        </p:txBody>
      </p:sp>
      <p:sp>
        <p:nvSpPr>
          <p:cNvPr id="109571" name="Rectangle 3"/>
          <p:cNvSpPr>
            <a:spLocks noGrp="1" noChangeArrowheads="1"/>
          </p:cNvSpPr>
          <p:nvPr>
            <p:ph idx="1"/>
          </p:nvPr>
        </p:nvSpPr>
        <p:spPr>
          <a:xfrm>
            <a:off x="609600" y="1447800"/>
            <a:ext cx="8305800" cy="5105400"/>
          </a:xfrm>
        </p:spPr>
        <p:txBody>
          <a:bodyPr lIns="90487" tIns="44450" rIns="90487" bIns="44450"/>
          <a:lstStyle/>
          <a:p>
            <a:pPr>
              <a:lnSpc>
                <a:spcPct val="90000"/>
              </a:lnSpc>
              <a:buFont typeface="Monotype Sorts"/>
              <a:buChar char=""/>
            </a:pPr>
            <a:r>
              <a:rPr lang="en-AU" sz="3600" smtClean="0">
                <a:solidFill>
                  <a:srgbClr val="FFFF00"/>
                </a:solidFill>
                <a:latin typeface="Calibri" pitchFamily="34" charset="0"/>
                <a:cs typeface="Calibri" pitchFamily="34" charset="0"/>
              </a:rPr>
              <a:t>Create a working timetable (work backwards from the due date)</a:t>
            </a:r>
          </a:p>
          <a:p>
            <a:pPr>
              <a:lnSpc>
                <a:spcPct val="90000"/>
              </a:lnSpc>
              <a:spcBef>
                <a:spcPct val="40000"/>
              </a:spcBef>
              <a:buFont typeface="Monotype Sorts"/>
              <a:buChar char=""/>
            </a:pPr>
            <a:r>
              <a:rPr lang="en-AU" sz="3600" smtClean="0">
                <a:solidFill>
                  <a:srgbClr val="FFFF00"/>
                </a:solidFill>
                <a:latin typeface="Calibri" pitchFamily="34" charset="0"/>
                <a:cs typeface="Calibri" pitchFamily="34" charset="0"/>
              </a:rPr>
              <a:t>A study area</a:t>
            </a:r>
          </a:p>
          <a:p>
            <a:pPr>
              <a:lnSpc>
                <a:spcPct val="90000"/>
              </a:lnSpc>
              <a:spcBef>
                <a:spcPct val="40000"/>
              </a:spcBef>
              <a:buFont typeface="Monotype Sorts"/>
              <a:buChar char=""/>
            </a:pPr>
            <a:r>
              <a:rPr lang="en-AU" sz="3600" smtClean="0">
                <a:solidFill>
                  <a:srgbClr val="FFFF00"/>
                </a:solidFill>
                <a:latin typeface="Calibri" pitchFamily="34" charset="0"/>
                <a:cs typeface="Calibri" pitchFamily="34" charset="0"/>
              </a:rPr>
              <a:t>Develop a  regular work routine</a:t>
            </a:r>
          </a:p>
          <a:p>
            <a:pPr>
              <a:lnSpc>
                <a:spcPct val="90000"/>
              </a:lnSpc>
              <a:spcBef>
                <a:spcPct val="80000"/>
              </a:spcBef>
              <a:buFont typeface="Monotype Sorts"/>
              <a:buChar char=""/>
            </a:pPr>
            <a:r>
              <a:rPr lang="en-AU" sz="3600" smtClean="0">
                <a:solidFill>
                  <a:srgbClr val="FFFF00"/>
                </a:solidFill>
                <a:latin typeface="Calibri" pitchFamily="34" charset="0"/>
                <a:cs typeface="Calibri" pitchFamily="34" charset="0"/>
              </a:rPr>
              <a:t>Create an outline of thesis chapters (structure)</a:t>
            </a:r>
          </a:p>
          <a:p>
            <a:pPr>
              <a:lnSpc>
                <a:spcPct val="90000"/>
              </a:lnSpc>
              <a:spcBef>
                <a:spcPct val="80000"/>
              </a:spcBef>
              <a:buFont typeface="Monotype Sorts"/>
              <a:buChar char=""/>
            </a:pPr>
            <a:r>
              <a:rPr lang="en-AU" sz="3600" smtClean="0">
                <a:solidFill>
                  <a:srgbClr val="FFFF00"/>
                </a:solidFill>
                <a:latin typeface="Calibri" pitchFamily="34" charset="0"/>
                <a:cs typeface="Calibri" pitchFamily="34" charset="0"/>
              </a:rPr>
              <a:t>Construct a thesis template </a:t>
            </a:r>
            <a:r>
              <a:rPr lang="en-AU" sz="3600" smtClean="0">
                <a:latin typeface="Calibri" pitchFamily="34" charset="0"/>
                <a:cs typeface="Calibri" pitchFamily="34" charset="0"/>
              </a:rPr>
              <a:t>(formatting)</a:t>
            </a:r>
            <a:r>
              <a:rPr lang="en-AU" sz="3600" smtClean="0"/>
              <a:t> </a:t>
            </a:r>
          </a:p>
        </p:txBody>
      </p:sp>
      <p:sp>
        <p:nvSpPr>
          <p:cNvPr id="109572" name="Date Placeholder 3"/>
          <p:cNvSpPr>
            <a:spLocks noGrp="1"/>
          </p:cNvSpPr>
          <p:nvPr>
            <p:ph type="dt" sz="quarter" idx="4294967295"/>
          </p:nvPr>
        </p:nvSpPr>
        <p:spPr bwMode="auto">
          <a:xfrm>
            <a:off x="457200" y="6356350"/>
            <a:ext cx="2133600" cy="365125"/>
          </a:xfrm>
          <a:prstGeom prst="rect">
            <a:avLst/>
          </a:prstGeom>
          <a:noFill/>
          <a:ln>
            <a:miter lim="800000"/>
            <a:headEnd/>
            <a:tailEnd/>
          </a:ln>
        </p:spPr>
        <p:txBody>
          <a:bodyPr/>
          <a:lstStyle/>
          <a:p>
            <a:r>
              <a:rPr lang="en-US"/>
              <a:t>CUSAT</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0" y="274638"/>
            <a:ext cx="8229600" cy="792162"/>
          </a:xfrm>
        </p:spPr>
        <p:txBody>
          <a:bodyPr/>
          <a:lstStyle/>
          <a:p>
            <a:pPr>
              <a:defRPr/>
            </a:pPr>
            <a:r>
              <a:rPr lang="en-US" sz="3600" smtClean="0">
                <a:solidFill>
                  <a:srgbClr val="0000FF"/>
                </a:solidFill>
                <a:latin typeface="Comic Sans MS" pitchFamily="66" charset="0"/>
              </a:rPr>
              <a:t>TIPS FOR THESIS WRITING</a:t>
            </a:r>
          </a:p>
        </p:txBody>
      </p:sp>
      <p:sp>
        <p:nvSpPr>
          <p:cNvPr id="110595" name="Rectangle 3"/>
          <p:cNvSpPr>
            <a:spLocks noGrp="1" noChangeArrowheads="1"/>
          </p:cNvSpPr>
          <p:nvPr>
            <p:ph sz="quarter" idx="4294967295"/>
          </p:nvPr>
        </p:nvSpPr>
        <p:spPr>
          <a:xfrm>
            <a:off x="0" y="1295400"/>
            <a:ext cx="8229600" cy="4830763"/>
          </a:xfrm>
        </p:spPr>
        <p:txBody>
          <a:bodyPr/>
          <a:lstStyle/>
          <a:p>
            <a:r>
              <a:rPr lang="en-US" sz="3600" smtClean="0">
                <a:latin typeface="Calibri" pitchFamily="34" charset="0"/>
                <a:cs typeface="Calibri" pitchFamily="34" charset="0"/>
              </a:rPr>
              <a:t>Write your thesis from the inside out. </a:t>
            </a:r>
          </a:p>
          <a:p>
            <a:r>
              <a:rPr lang="en-US" sz="3600" smtClean="0">
                <a:latin typeface="Calibri" pitchFamily="34" charset="0"/>
                <a:cs typeface="Calibri" pitchFamily="34" charset="0"/>
              </a:rPr>
              <a:t>Begin with the chapters on your own experimental work. </a:t>
            </a:r>
          </a:p>
          <a:p>
            <a:r>
              <a:rPr lang="en-US" sz="3600" smtClean="0">
                <a:latin typeface="Calibri" pitchFamily="34" charset="0"/>
                <a:cs typeface="Calibri" pitchFamily="34" charset="0"/>
              </a:rPr>
              <a:t>You will develop confidence in writing them because you know your own work better than anyone else. </a:t>
            </a:r>
          </a:p>
          <a:p>
            <a:r>
              <a:rPr lang="en-US" sz="3600" smtClean="0">
                <a:latin typeface="Calibri" pitchFamily="34" charset="0"/>
                <a:cs typeface="Calibri" pitchFamily="34" charset="0"/>
              </a:rPr>
              <a:t>Once you have overcome the initial inertia, move on to the other chapters.</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838200" y="274638"/>
            <a:ext cx="8229600" cy="715962"/>
          </a:xfrm>
        </p:spPr>
        <p:txBody>
          <a:bodyPr/>
          <a:lstStyle/>
          <a:p>
            <a:pPr>
              <a:defRPr/>
            </a:pPr>
            <a:r>
              <a:rPr lang="en-US" sz="3600" dirty="0" smtClean="0">
                <a:solidFill>
                  <a:schemeClr val="tx1"/>
                </a:solidFill>
                <a:latin typeface="Comic Sans MS" pitchFamily="66" charset="0"/>
              </a:rPr>
              <a:t>TIPS FOR THESIS WRITING</a:t>
            </a:r>
          </a:p>
        </p:txBody>
      </p:sp>
      <p:sp>
        <p:nvSpPr>
          <p:cNvPr id="188419" name="Rectangle 3"/>
          <p:cNvSpPr>
            <a:spLocks noGrp="1" noChangeArrowheads="1"/>
          </p:cNvSpPr>
          <p:nvPr>
            <p:ph sz="quarter" idx="4294967295"/>
          </p:nvPr>
        </p:nvSpPr>
        <p:spPr>
          <a:xfrm>
            <a:off x="838200" y="1447800"/>
            <a:ext cx="7772400" cy="4572000"/>
          </a:xfrm>
        </p:spPr>
        <p:txBody>
          <a:bodyPr>
            <a:normAutofit lnSpcReduction="10000"/>
          </a:bodyPr>
          <a:lstStyle/>
          <a:p>
            <a:pPr marL="274320" indent="-274320" fontAlgn="auto">
              <a:spcAft>
                <a:spcPts val="0"/>
              </a:spcAft>
              <a:buClr>
                <a:schemeClr val="accent3"/>
              </a:buClr>
              <a:buFont typeface="Wingdings 2"/>
              <a:buChar char=""/>
              <a:defRPr/>
            </a:pPr>
            <a:r>
              <a:rPr lang="en-US" sz="3600" dirty="0" smtClean="0">
                <a:solidFill>
                  <a:srgbClr val="FFFF00"/>
                </a:solidFill>
                <a:latin typeface="Calibri" pitchFamily="34" charset="0"/>
                <a:cs typeface="Calibri" pitchFamily="34" charset="0"/>
              </a:rPr>
              <a:t>Estimate the time to write your thesis and then multiply it by three to get the correct estimate. </a:t>
            </a:r>
          </a:p>
          <a:p>
            <a:pPr marL="274320" indent="-274320" fontAlgn="auto">
              <a:spcAft>
                <a:spcPts val="0"/>
              </a:spcAft>
              <a:buClr>
                <a:schemeClr val="accent3"/>
              </a:buClr>
              <a:buFont typeface="Wingdings 2"/>
              <a:buChar char=""/>
              <a:defRPr/>
            </a:pPr>
            <a:r>
              <a:rPr lang="en-US" sz="3600" dirty="0" smtClean="0">
                <a:latin typeface="Calibri" pitchFamily="34" charset="0"/>
                <a:cs typeface="Calibri" pitchFamily="34" charset="0"/>
              </a:rPr>
              <a:t>Writing at one stretch is very demanding and it is all too easy to underestimate the time required for it; inflating your first estimate by a factor of three is more realistic.</a:t>
            </a:r>
            <a:r>
              <a:rPr lang="en-US" sz="3600" dirty="0" smtClean="0">
                <a:solidFill>
                  <a:schemeClr val="hlink"/>
                </a:solidFill>
                <a:latin typeface="Calibri" pitchFamily="34" charset="0"/>
                <a:cs typeface="Calibri" pitchFamily="34" charset="0"/>
              </a:rPr>
              <a:t> </a:t>
            </a: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defRPr/>
            </a:pPr>
            <a:r>
              <a:rPr lang="en-US" smtClean="0"/>
              <a:t>Importance of Title and Abstract</a:t>
            </a:r>
          </a:p>
        </p:txBody>
      </p:sp>
      <p:sp>
        <p:nvSpPr>
          <p:cNvPr id="27651" name="Rectangle 3"/>
          <p:cNvSpPr>
            <a:spLocks noGrp="1" noChangeArrowheads="1"/>
          </p:cNvSpPr>
          <p:nvPr>
            <p:ph type="body" idx="1"/>
          </p:nvPr>
        </p:nvSpPr>
        <p:spPr>
          <a:xfrm>
            <a:off x="609600" y="1981200"/>
            <a:ext cx="7975600" cy="4495800"/>
          </a:xfrm>
        </p:spPr>
        <p:txBody>
          <a:bodyPr/>
          <a:lstStyle/>
          <a:p>
            <a:pPr>
              <a:defRPr/>
            </a:pPr>
            <a:r>
              <a:rPr lang="en-US" sz="3000" dirty="0" smtClean="0">
                <a:latin typeface="+mj-lt"/>
              </a:rPr>
              <a:t>Title should attract the interest of the reader</a:t>
            </a:r>
          </a:p>
          <a:p>
            <a:pPr>
              <a:lnSpc>
                <a:spcPct val="150000"/>
              </a:lnSpc>
              <a:defRPr/>
            </a:pPr>
            <a:r>
              <a:rPr lang="en-US" sz="3000" dirty="0" smtClean="0">
                <a:latin typeface="+mj-lt"/>
              </a:rPr>
              <a:t>Should give the “punch-line”</a:t>
            </a:r>
          </a:p>
          <a:p>
            <a:pPr>
              <a:defRPr/>
            </a:pPr>
            <a:r>
              <a:rPr lang="en-US" sz="3000" dirty="0" smtClean="0">
                <a:latin typeface="+mj-lt"/>
              </a:rPr>
              <a:t>Most readers will read only the abstract</a:t>
            </a:r>
          </a:p>
          <a:p>
            <a:pPr>
              <a:spcBef>
                <a:spcPts val="1200"/>
              </a:spcBef>
              <a:defRPr/>
            </a:pPr>
            <a:r>
              <a:rPr lang="en-US" sz="3000" dirty="0" smtClean="0">
                <a:latin typeface="+mj-lt"/>
              </a:rPr>
              <a:t>Abstract should provide complete information and further attract readers towards the paper</a:t>
            </a:r>
          </a:p>
          <a:p>
            <a:pPr>
              <a:spcBef>
                <a:spcPts val="1200"/>
              </a:spcBef>
              <a:defRPr/>
            </a:pPr>
            <a:r>
              <a:rPr lang="en-US" sz="3000" dirty="0" smtClean="0">
                <a:latin typeface="+mj-lt"/>
              </a:rPr>
              <a:t>Articles are listed by title in databases</a:t>
            </a:r>
          </a:p>
          <a:p>
            <a:pPr>
              <a:defRPr/>
            </a:pPr>
            <a:endParaRPr lang="en-US"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wipe(left)">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wipe(left)">
                                      <p:cBhvr>
                                        <p:cTn id="12" dur="500"/>
                                        <p:tgtEl>
                                          <p:spTgt spid="276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wipe(left)">
                                      <p:cBhvr>
                                        <p:cTn id="17" dur="500"/>
                                        <p:tgtEl>
                                          <p:spTgt spid="276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651">
                                            <p:txEl>
                                              <p:pRg st="3" end="3"/>
                                            </p:txEl>
                                          </p:spTgt>
                                        </p:tgtEl>
                                        <p:attrNameLst>
                                          <p:attrName>style.visibility</p:attrName>
                                        </p:attrNameLst>
                                      </p:cBhvr>
                                      <p:to>
                                        <p:strVal val="visible"/>
                                      </p:to>
                                    </p:set>
                                    <p:animEffect transition="in" filter="wipe(left)">
                                      <p:cBhvr>
                                        <p:cTn id="22" dur="500"/>
                                        <p:tgtEl>
                                          <p:spTgt spid="276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7651">
                                            <p:txEl>
                                              <p:pRg st="4" end="4"/>
                                            </p:txEl>
                                          </p:spTgt>
                                        </p:tgtEl>
                                        <p:attrNameLst>
                                          <p:attrName>style.visibility</p:attrName>
                                        </p:attrNameLst>
                                      </p:cBhvr>
                                      <p:to>
                                        <p:strVal val="visible"/>
                                      </p:to>
                                    </p:set>
                                    <p:animEffect transition="in" filter="wipe(left)">
                                      <p:cBhvr>
                                        <p:cTn id="27" dur="500"/>
                                        <p:tgtEl>
                                          <p:spTgt spid="276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idx="4294967295"/>
          </p:nvPr>
        </p:nvSpPr>
        <p:spPr>
          <a:xfrm>
            <a:off x="304800" y="533400"/>
            <a:ext cx="8458200" cy="1295400"/>
          </a:xfrm>
        </p:spPr>
        <p:txBody>
          <a:bodyPr>
            <a:normAutofit/>
          </a:bodyPr>
          <a:lstStyle/>
          <a:p>
            <a:pPr fontAlgn="auto">
              <a:spcAft>
                <a:spcPts val="0"/>
              </a:spcAft>
              <a:defRPr/>
            </a:pPr>
            <a:r>
              <a:rPr lang="en-AU" smtClean="0">
                <a:latin typeface="Times"/>
              </a:rPr>
              <a:t>Tentative structuring process:</a:t>
            </a:r>
            <a:br>
              <a:rPr lang="en-AU" smtClean="0">
                <a:latin typeface="Times"/>
              </a:rPr>
            </a:br>
            <a:endParaRPr lang="en-AU" smtClean="0">
              <a:latin typeface="Times"/>
            </a:endParaRPr>
          </a:p>
        </p:txBody>
      </p:sp>
      <p:sp>
        <p:nvSpPr>
          <p:cNvPr id="240644" name="Rectangle 3"/>
          <p:cNvSpPr>
            <a:spLocks noGrp="1" noChangeArrowheads="1"/>
          </p:cNvSpPr>
          <p:nvPr>
            <p:ph sz="quarter" idx="4294967295"/>
          </p:nvPr>
        </p:nvSpPr>
        <p:spPr>
          <a:xfrm>
            <a:off x="0" y="1600200"/>
            <a:ext cx="8077200" cy="4800600"/>
          </a:xfrm>
        </p:spPr>
        <p:txBody>
          <a:bodyPr>
            <a:normAutofit lnSpcReduction="10000"/>
          </a:bodyPr>
          <a:lstStyle/>
          <a:p>
            <a:pPr marL="640080" lvl="1" indent="-246888" fontAlgn="auto">
              <a:lnSpc>
                <a:spcPct val="90000"/>
              </a:lnSpc>
              <a:spcAft>
                <a:spcPts val="0"/>
              </a:spcAft>
              <a:buFont typeface="Wingdings" pitchFamily="2" charset="2"/>
              <a:buChar char="v"/>
              <a:defRPr/>
            </a:pPr>
            <a:r>
              <a:rPr lang="en-AU" sz="3200" smtClean="0">
                <a:latin typeface="Times"/>
              </a:rPr>
              <a:t>Have a thesis (main aim)</a:t>
            </a:r>
          </a:p>
          <a:p>
            <a:pPr marL="640080" lvl="1" indent="-246888" fontAlgn="auto">
              <a:lnSpc>
                <a:spcPct val="90000"/>
              </a:lnSpc>
              <a:spcAft>
                <a:spcPts val="0"/>
              </a:spcAft>
              <a:buFont typeface="Wingdings" pitchFamily="2" charset="2"/>
              <a:buChar char="v"/>
              <a:defRPr/>
            </a:pPr>
            <a:r>
              <a:rPr lang="en-AU" sz="3200" smtClean="0">
                <a:latin typeface="Times"/>
              </a:rPr>
              <a:t>Write down all the things you've discovered since you started your thesis, insights, ideas, etc</a:t>
            </a:r>
          </a:p>
          <a:p>
            <a:pPr marL="640080" lvl="1" indent="-246888" fontAlgn="auto">
              <a:lnSpc>
                <a:spcPct val="90000"/>
              </a:lnSpc>
              <a:spcAft>
                <a:spcPts val="0"/>
              </a:spcAft>
              <a:buFont typeface="Wingdings" pitchFamily="2" charset="2"/>
              <a:buChar char="v"/>
              <a:defRPr/>
            </a:pPr>
            <a:r>
              <a:rPr lang="en-AU" sz="3200" smtClean="0">
                <a:latin typeface="Times"/>
              </a:rPr>
              <a:t>Organise these into groups of associated ideas</a:t>
            </a:r>
          </a:p>
          <a:p>
            <a:pPr marL="640080" lvl="1" indent="-246888" fontAlgn="auto">
              <a:lnSpc>
                <a:spcPct val="90000"/>
              </a:lnSpc>
              <a:spcAft>
                <a:spcPts val="0"/>
              </a:spcAft>
              <a:buFont typeface="Wingdings" pitchFamily="2" charset="2"/>
              <a:buChar char="v"/>
              <a:defRPr/>
            </a:pPr>
            <a:r>
              <a:rPr lang="en-AU" sz="3200" smtClean="0">
                <a:latin typeface="Times"/>
              </a:rPr>
              <a:t>Give a heading and sub-headings to each group of ideas </a:t>
            </a:r>
          </a:p>
          <a:p>
            <a:pPr marL="640080" lvl="1" indent="-246888" fontAlgn="auto">
              <a:lnSpc>
                <a:spcPct val="90000"/>
              </a:lnSpc>
              <a:spcAft>
                <a:spcPts val="0"/>
              </a:spcAft>
              <a:buFont typeface="Wingdings" pitchFamily="2" charset="2"/>
              <a:buChar char="v"/>
              <a:defRPr/>
            </a:pPr>
            <a:r>
              <a:rPr lang="en-AU" sz="3200" smtClean="0">
                <a:latin typeface="Times"/>
              </a:rPr>
              <a:t>Ideas should be linked and develop logically</a:t>
            </a:r>
          </a:p>
          <a:p>
            <a:pPr marL="274320" indent="-274320" fontAlgn="auto">
              <a:lnSpc>
                <a:spcPct val="90000"/>
              </a:lnSpc>
              <a:spcAft>
                <a:spcPts val="0"/>
              </a:spcAft>
              <a:buClr>
                <a:schemeClr val="accent3"/>
              </a:buClr>
              <a:buFont typeface="Monotype Sorts"/>
              <a:buChar char=""/>
              <a:defRPr/>
            </a:pPr>
            <a:endParaRPr lang="en-AU" sz="3200" smtClean="0">
              <a:latin typeface="Times"/>
            </a:endParaRPr>
          </a:p>
          <a:p>
            <a:pPr marL="274320" indent="-274320" fontAlgn="auto">
              <a:lnSpc>
                <a:spcPct val="90000"/>
              </a:lnSpc>
              <a:spcAft>
                <a:spcPts val="0"/>
              </a:spcAft>
              <a:buClr>
                <a:schemeClr val="accent3"/>
              </a:buClr>
              <a:buFont typeface="Monotype Sorts"/>
              <a:buNone/>
              <a:defRPr/>
            </a:pPr>
            <a:endParaRPr lang="en-AU" sz="1400" smtClean="0"/>
          </a:p>
        </p:txBody>
      </p:sp>
      <p:sp>
        <p:nvSpPr>
          <p:cNvPr id="113668" name="Date Placeholder 3"/>
          <p:cNvSpPr txBox="1">
            <a:spLocks noGrp="1"/>
          </p:cNvSpPr>
          <p:nvPr/>
        </p:nvSpPr>
        <p:spPr bwMode="auto">
          <a:xfrm>
            <a:off x="2362200" y="6400800"/>
            <a:ext cx="228600" cy="76200"/>
          </a:xfrm>
          <a:prstGeom prst="rect">
            <a:avLst/>
          </a:prstGeom>
          <a:noFill/>
          <a:ln w="9525">
            <a:noFill/>
            <a:miter lim="800000"/>
            <a:headEnd/>
            <a:tailEnd/>
          </a:ln>
        </p:spPr>
        <p:txBody>
          <a:bodyPr anchor="ctr"/>
          <a:lstStyle/>
          <a:p>
            <a:pPr algn="r"/>
            <a:endParaRPr lang="en-US" sz="1400">
              <a:solidFill>
                <a:schemeClr val="tx2"/>
              </a:solidFill>
            </a:endParaRPr>
          </a:p>
        </p:txBody>
      </p:sp>
      <p:sp>
        <p:nvSpPr>
          <p:cNvPr id="5" name="Rectangle 4"/>
          <p:cNvSpPr/>
          <p:nvPr/>
        </p:nvSpPr>
        <p:spPr>
          <a:xfrm>
            <a:off x="457200" y="6172200"/>
            <a:ext cx="1930400" cy="307975"/>
          </a:xfrm>
          <a:prstGeom prst="rect">
            <a:avLst/>
          </a:prstGeom>
        </p:spPr>
        <p:txBody>
          <a:bodyPr>
            <a:spAutoFit/>
          </a:bodyPr>
          <a:lstStyle/>
          <a:p>
            <a:pPr>
              <a:defRPr/>
            </a:pPr>
            <a:r>
              <a:rPr lang="en-AU" sz="1400" kern="0" dirty="0">
                <a:solidFill>
                  <a:srgbClr val="000000"/>
                </a:solidFill>
                <a:latin typeface="Arial"/>
              </a:rPr>
              <a:t>CUSAT</a:t>
            </a:r>
            <a:endParaRPr lang="en-US" dirty="0">
              <a:latin typeface="Arial" charset="0"/>
            </a:endParaRP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381000" y="304800"/>
            <a:ext cx="8229600" cy="792163"/>
          </a:xfrm>
        </p:spPr>
        <p:txBody>
          <a:bodyPr/>
          <a:lstStyle/>
          <a:p>
            <a:pPr>
              <a:defRPr/>
            </a:pPr>
            <a:r>
              <a:rPr lang="en-US" sz="3600" dirty="0" smtClean="0">
                <a:solidFill>
                  <a:schemeClr val="tx1"/>
                </a:solidFill>
              </a:rPr>
              <a:t>Structure of a Thesis</a:t>
            </a:r>
          </a:p>
        </p:txBody>
      </p:sp>
      <p:sp>
        <p:nvSpPr>
          <p:cNvPr id="114691" name="Rectangle 3"/>
          <p:cNvSpPr>
            <a:spLocks noGrp="1" noChangeArrowheads="1"/>
          </p:cNvSpPr>
          <p:nvPr>
            <p:ph sz="quarter" idx="4294967295"/>
          </p:nvPr>
        </p:nvSpPr>
        <p:spPr>
          <a:xfrm>
            <a:off x="0" y="1600200"/>
            <a:ext cx="8763000" cy="5257800"/>
          </a:xfrm>
        </p:spPr>
        <p:txBody>
          <a:bodyPr/>
          <a:lstStyle/>
          <a:p>
            <a:pPr marL="533400" indent="-533400">
              <a:lnSpc>
                <a:spcPct val="80000"/>
              </a:lnSpc>
              <a:buFontTx/>
              <a:buNone/>
            </a:pPr>
            <a:r>
              <a:rPr lang="en-US" sz="2800" smtClean="0"/>
              <a:t>1.   </a:t>
            </a:r>
            <a:r>
              <a:rPr lang="en-US" sz="2600" smtClean="0">
                <a:solidFill>
                  <a:srgbClr val="FFC000"/>
                </a:solidFill>
              </a:rPr>
              <a:t>Title page</a:t>
            </a:r>
          </a:p>
          <a:p>
            <a:pPr marL="533400" indent="-533400">
              <a:lnSpc>
                <a:spcPct val="80000"/>
              </a:lnSpc>
              <a:buFontTx/>
              <a:buNone/>
            </a:pPr>
            <a:r>
              <a:rPr lang="en-US" sz="2600" smtClean="0">
                <a:solidFill>
                  <a:srgbClr val="FFC000"/>
                </a:solidFill>
              </a:rPr>
              <a:t>2.   Declaration by the Candidate</a:t>
            </a:r>
          </a:p>
          <a:p>
            <a:pPr marL="533400" indent="-533400">
              <a:lnSpc>
                <a:spcPct val="80000"/>
              </a:lnSpc>
              <a:buFontTx/>
              <a:buNone/>
            </a:pPr>
            <a:r>
              <a:rPr lang="en-US" sz="2600" smtClean="0">
                <a:solidFill>
                  <a:srgbClr val="FFC000"/>
                </a:solidFill>
              </a:rPr>
              <a:t>3.   Certificate by the Supervising Guide(s)</a:t>
            </a:r>
          </a:p>
          <a:p>
            <a:pPr marL="533400" indent="-533400">
              <a:lnSpc>
                <a:spcPct val="80000"/>
              </a:lnSpc>
              <a:buFontTx/>
              <a:buNone/>
            </a:pPr>
            <a:r>
              <a:rPr lang="en-US" sz="2600" smtClean="0">
                <a:solidFill>
                  <a:srgbClr val="FFC000"/>
                </a:solidFill>
              </a:rPr>
              <a:t>4.   Acknowledgements</a:t>
            </a:r>
          </a:p>
          <a:p>
            <a:pPr marL="533400" indent="-533400">
              <a:lnSpc>
                <a:spcPct val="80000"/>
              </a:lnSpc>
              <a:buFontTx/>
              <a:buNone/>
            </a:pPr>
            <a:r>
              <a:rPr lang="en-US" sz="2600" smtClean="0">
                <a:solidFill>
                  <a:srgbClr val="FFC000"/>
                </a:solidFill>
              </a:rPr>
              <a:t>5.   Summary/Abstract/Preface</a:t>
            </a:r>
          </a:p>
          <a:p>
            <a:pPr marL="533400" indent="-533400">
              <a:lnSpc>
                <a:spcPct val="80000"/>
              </a:lnSpc>
              <a:buFontTx/>
              <a:buAutoNum type="arabicPeriod" startAt="6"/>
            </a:pPr>
            <a:r>
              <a:rPr lang="en-US" sz="2600" smtClean="0">
                <a:solidFill>
                  <a:srgbClr val="FFC000"/>
                </a:solidFill>
              </a:rPr>
              <a:t>Table of Contents</a:t>
            </a:r>
          </a:p>
          <a:p>
            <a:pPr marL="533400" indent="-533400">
              <a:lnSpc>
                <a:spcPct val="80000"/>
              </a:lnSpc>
              <a:buFontTx/>
              <a:buAutoNum type="arabicPeriod" startAt="6"/>
            </a:pPr>
            <a:r>
              <a:rPr lang="en-US" sz="2600" smtClean="0">
                <a:solidFill>
                  <a:srgbClr val="FFC000"/>
                </a:solidFill>
              </a:rPr>
              <a:t>List of Figures/Tables/Photographs</a:t>
            </a:r>
          </a:p>
          <a:p>
            <a:pPr marL="533400" indent="-533400">
              <a:lnSpc>
                <a:spcPct val="80000"/>
              </a:lnSpc>
              <a:buFontTx/>
              <a:buNone/>
            </a:pPr>
            <a:r>
              <a:rPr lang="en-US" sz="2600" smtClean="0">
                <a:solidFill>
                  <a:srgbClr val="FFC000"/>
                </a:solidFill>
              </a:rPr>
              <a:t>8.   Main Text – Chapters of the Thesis</a:t>
            </a:r>
          </a:p>
          <a:p>
            <a:pPr marL="533400" indent="-533400">
              <a:lnSpc>
                <a:spcPct val="80000"/>
              </a:lnSpc>
              <a:buFontTx/>
              <a:buNone/>
            </a:pPr>
            <a:r>
              <a:rPr lang="en-US" sz="2600" smtClean="0">
                <a:solidFill>
                  <a:srgbClr val="FFC000"/>
                </a:solidFill>
              </a:rPr>
              <a:t>9.   Summary and Conclusions</a:t>
            </a:r>
          </a:p>
          <a:p>
            <a:pPr marL="533400" indent="-533400">
              <a:lnSpc>
                <a:spcPct val="80000"/>
              </a:lnSpc>
              <a:buFontTx/>
              <a:buNone/>
            </a:pPr>
            <a:r>
              <a:rPr lang="en-US" sz="2600" smtClean="0">
                <a:solidFill>
                  <a:srgbClr val="FFC000"/>
                </a:solidFill>
              </a:rPr>
              <a:t>10. Future Scope of the Study</a:t>
            </a:r>
          </a:p>
          <a:p>
            <a:pPr marL="533400" indent="-533400">
              <a:lnSpc>
                <a:spcPct val="80000"/>
              </a:lnSpc>
              <a:buFontTx/>
              <a:buNone/>
            </a:pPr>
            <a:r>
              <a:rPr lang="en-US" sz="2600" smtClean="0">
                <a:solidFill>
                  <a:srgbClr val="FFC000"/>
                </a:solidFill>
              </a:rPr>
              <a:t>11. Bibliography/References</a:t>
            </a:r>
          </a:p>
          <a:p>
            <a:pPr marL="533400" indent="-533400">
              <a:lnSpc>
                <a:spcPct val="80000"/>
              </a:lnSpc>
              <a:buFontTx/>
              <a:buNone/>
            </a:pPr>
            <a:r>
              <a:rPr lang="en-US" sz="2600" smtClean="0">
                <a:solidFill>
                  <a:srgbClr val="FFC000"/>
                </a:solidFill>
              </a:rPr>
              <a:t>12. Appendices, if any</a:t>
            </a:r>
          </a:p>
          <a:p>
            <a:pPr marL="533400" indent="-533400">
              <a:lnSpc>
                <a:spcPct val="80000"/>
              </a:lnSpc>
              <a:buFontTx/>
              <a:buNone/>
            </a:pPr>
            <a:r>
              <a:rPr lang="en-US" sz="2600" smtClean="0">
                <a:solidFill>
                  <a:srgbClr val="FFC000"/>
                </a:solidFill>
              </a:rPr>
              <a:t>13. List of Publications by the candidate</a:t>
            </a: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381000" y="381000"/>
            <a:ext cx="8229600" cy="868363"/>
          </a:xfrm>
        </p:spPr>
        <p:txBody>
          <a:bodyPr/>
          <a:lstStyle/>
          <a:p>
            <a:pPr>
              <a:defRPr/>
            </a:pPr>
            <a:r>
              <a:rPr lang="en-US" dirty="0" smtClean="0">
                <a:solidFill>
                  <a:schemeClr val="tx1"/>
                </a:solidFill>
                <a:latin typeface="Comic Sans MS" pitchFamily="66" charset="0"/>
              </a:rPr>
              <a:t>Title of the Thesis</a:t>
            </a:r>
          </a:p>
        </p:txBody>
      </p:sp>
      <p:sp>
        <p:nvSpPr>
          <p:cNvPr id="192515" name="Rectangle 3"/>
          <p:cNvSpPr>
            <a:spLocks noGrp="1" noChangeArrowheads="1"/>
          </p:cNvSpPr>
          <p:nvPr>
            <p:ph sz="quarter" idx="4294967295"/>
          </p:nvPr>
        </p:nvSpPr>
        <p:spPr>
          <a:xfrm>
            <a:off x="533400" y="1524000"/>
            <a:ext cx="8077200" cy="4876800"/>
          </a:xfrm>
        </p:spPr>
        <p:txBody>
          <a:bodyPr>
            <a:normAutofit lnSpcReduction="10000"/>
          </a:bodyPr>
          <a:lstStyle/>
          <a:p>
            <a:pPr marL="274320" indent="-274320" fontAlgn="auto">
              <a:spcAft>
                <a:spcPts val="0"/>
              </a:spcAft>
              <a:buClr>
                <a:schemeClr val="accent3"/>
              </a:buClr>
              <a:buFont typeface="Wingdings 2"/>
              <a:buChar char=""/>
              <a:defRPr/>
            </a:pPr>
            <a:r>
              <a:rPr lang="en-US" sz="3600" dirty="0" smtClean="0">
                <a:solidFill>
                  <a:srgbClr val="FFFF00"/>
                </a:solidFill>
              </a:rPr>
              <a:t>The Title should be neither too long nor too short. </a:t>
            </a:r>
          </a:p>
          <a:p>
            <a:pPr marL="274320" indent="-274320" fontAlgn="auto">
              <a:spcAft>
                <a:spcPts val="0"/>
              </a:spcAft>
              <a:buClr>
                <a:schemeClr val="accent3"/>
              </a:buClr>
              <a:buFont typeface="Wingdings 2"/>
              <a:buChar char=""/>
              <a:defRPr/>
            </a:pPr>
            <a:r>
              <a:rPr lang="en-US" sz="3600" dirty="0" smtClean="0"/>
              <a:t>It should be focused and interesting.</a:t>
            </a:r>
          </a:p>
          <a:p>
            <a:pPr marL="274320" indent="-274320" fontAlgn="auto">
              <a:spcAft>
                <a:spcPts val="0"/>
              </a:spcAft>
              <a:buClr>
                <a:schemeClr val="accent3"/>
              </a:buClr>
              <a:buFont typeface="Wingdings 2"/>
              <a:buChar char=""/>
              <a:defRPr/>
            </a:pPr>
            <a:r>
              <a:rPr lang="en-US" sz="3600" dirty="0" smtClean="0">
                <a:solidFill>
                  <a:srgbClr val="FFC000"/>
                </a:solidFill>
              </a:rPr>
              <a:t>It should include the keywords you might use to describe your work in a scientific paper or thesis-abstracting system. </a:t>
            </a:r>
          </a:p>
          <a:p>
            <a:pPr marL="274320" indent="-274320" fontAlgn="auto">
              <a:spcAft>
                <a:spcPts val="0"/>
              </a:spcAft>
              <a:buClr>
                <a:schemeClr val="accent3"/>
              </a:buClr>
              <a:buFont typeface="Wingdings 2"/>
              <a:buChar char=""/>
              <a:defRPr/>
            </a:pPr>
            <a:r>
              <a:rPr lang="en-US" sz="3600" dirty="0" smtClean="0">
                <a:solidFill>
                  <a:schemeClr val="accent2">
                    <a:lumMod val="60000"/>
                    <a:lumOff val="40000"/>
                  </a:schemeClr>
                </a:solidFill>
              </a:rPr>
              <a:t>Try to use some verbs rather than a long list of nouns.</a:t>
            </a: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idx="4294967295"/>
          </p:nvPr>
        </p:nvSpPr>
        <p:spPr>
          <a:xfrm>
            <a:off x="762000" y="457200"/>
            <a:ext cx="7772400" cy="533400"/>
          </a:xfrm>
        </p:spPr>
        <p:txBody>
          <a:bodyPr>
            <a:normAutofit fontScale="90000"/>
          </a:bodyPr>
          <a:lstStyle/>
          <a:p>
            <a:pPr fontAlgn="auto">
              <a:spcAft>
                <a:spcPts val="0"/>
              </a:spcAft>
              <a:defRPr/>
            </a:pPr>
            <a:r>
              <a:rPr lang="en-US" sz="3600" dirty="0" smtClean="0">
                <a:solidFill>
                  <a:schemeClr val="tx1"/>
                </a:solidFill>
              </a:rPr>
              <a:t>Main Text</a:t>
            </a:r>
          </a:p>
        </p:txBody>
      </p:sp>
      <p:sp>
        <p:nvSpPr>
          <p:cNvPr id="123907" name="Rectangle 3"/>
          <p:cNvSpPr>
            <a:spLocks noGrp="1" noChangeArrowheads="1"/>
          </p:cNvSpPr>
          <p:nvPr>
            <p:ph sz="quarter" idx="4294967295"/>
          </p:nvPr>
        </p:nvSpPr>
        <p:spPr>
          <a:xfrm>
            <a:off x="0" y="1676400"/>
            <a:ext cx="9144000" cy="4906963"/>
          </a:xfrm>
        </p:spPr>
        <p:txBody>
          <a:bodyPr/>
          <a:lstStyle/>
          <a:p>
            <a:pPr>
              <a:lnSpc>
                <a:spcPct val="90000"/>
              </a:lnSpc>
              <a:buFontTx/>
              <a:buNone/>
              <a:defRPr/>
            </a:pPr>
            <a:r>
              <a:rPr lang="en-US" sz="2800" dirty="0" smtClean="0">
                <a:solidFill>
                  <a:schemeClr val="accent1">
                    <a:lumMod val="60000"/>
                    <a:lumOff val="40000"/>
                  </a:schemeClr>
                </a:solidFill>
                <a:latin typeface="Verdana" pitchFamily="34" charset="0"/>
              </a:rPr>
              <a:t>The Main Text, should see something like this  </a:t>
            </a:r>
          </a:p>
          <a:p>
            <a:pPr>
              <a:lnSpc>
                <a:spcPct val="90000"/>
              </a:lnSpc>
              <a:buFontTx/>
              <a:buNone/>
              <a:defRPr/>
            </a:pPr>
            <a:endParaRPr lang="en-US" sz="2800" dirty="0" smtClean="0">
              <a:latin typeface="Verdana" pitchFamily="34" charset="0"/>
            </a:endParaRPr>
          </a:p>
          <a:p>
            <a:pPr>
              <a:lnSpc>
                <a:spcPct val="90000"/>
              </a:lnSpc>
              <a:buFontTx/>
              <a:buNone/>
              <a:defRPr/>
            </a:pPr>
            <a:r>
              <a:rPr lang="en-US" sz="2800" dirty="0" smtClean="0">
                <a:solidFill>
                  <a:srgbClr val="FFFF00"/>
                </a:solidFill>
                <a:latin typeface="Verdana" pitchFamily="34" charset="0"/>
              </a:rPr>
              <a:t>	(a) </a:t>
            </a:r>
            <a:r>
              <a:rPr lang="en-US" sz="2800" dirty="0" smtClean="0">
                <a:solidFill>
                  <a:schemeClr val="accent2">
                    <a:lumMod val="60000"/>
                    <a:lumOff val="40000"/>
                  </a:schemeClr>
                </a:solidFill>
                <a:latin typeface="Verdana" pitchFamily="34" charset="0"/>
              </a:rPr>
              <a:t>Chapter 1</a:t>
            </a:r>
            <a:r>
              <a:rPr lang="en-US" sz="2800" dirty="0" smtClean="0">
                <a:solidFill>
                  <a:srgbClr val="FFFF00"/>
                </a:solidFill>
                <a:latin typeface="Verdana" pitchFamily="34" charset="0"/>
              </a:rPr>
              <a:t>: Introduction</a:t>
            </a:r>
          </a:p>
          <a:p>
            <a:pPr>
              <a:lnSpc>
                <a:spcPct val="90000"/>
              </a:lnSpc>
              <a:buFontTx/>
              <a:buNone/>
              <a:defRPr/>
            </a:pPr>
            <a:r>
              <a:rPr lang="en-US" sz="2800" dirty="0" smtClean="0">
                <a:solidFill>
                  <a:srgbClr val="FFFF00"/>
                </a:solidFill>
                <a:latin typeface="Verdana" pitchFamily="34" charset="0"/>
              </a:rPr>
              <a:t>	(b) </a:t>
            </a:r>
            <a:r>
              <a:rPr lang="en-US" sz="2800" dirty="0" smtClean="0">
                <a:solidFill>
                  <a:schemeClr val="accent2">
                    <a:lumMod val="60000"/>
                    <a:lumOff val="40000"/>
                  </a:schemeClr>
                </a:solidFill>
                <a:latin typeface="Verdana" pitchFamily="34" charset="0"/>
              </a:rPr>
              <a:t>Chapter 2</a:t>
            </a:r>
            <a:r>
              <a:rPr lang="en-US" sz="2800" dirty="0" smtClean="0">
                <a:solidFill>
                  <a:srgbClr val="FFFF00"/>
                </a:solidFill>
                <a:latin typeface="Verdana" pitchFamily="34" charset="0"/>
              </a:rPr>
              <a:t>: Review of the Literature</a:t>
            </a:r>
          </a:p>
          <a:p>
            <a:pPr>
              <a:lnSpc>
                <a:spcPct val="90000"/>
              </a:lnSpc>
              <a:buFontTx/>
              <a:buNone/>
              <a:defRPr/>
            </a:pPr>
            <a:r>
              <a:rPr lang="en-US" sz="2800" dirty="0" smtClean="0">
                <a:solidFill>
                  <a:srgbClr val="FFFF00"/>
                </a:solidFill>
                <a:latin typeface="Verdana" pitchFamily="34" charset="0"/>
              </a:rPr>
              <a:t>	(c) </a:t>
            </a:r>
            <a:r>
              <a:rPr lang="en-US" sz="2800" dirty="0" smtClean="0">
                <a:solidFill>
                  <a:schemeClr val="accent2">
                    <a:lumMod val="60000"/>
                    <a:lumOff val="40000"/>
                  </a:schemeClr>
                </a:solidFill>
                <a:latin typeface="Verdana" pitchFamily="34" charset="0"/>
              </a:rPr>
              <a:t>Chapter 3</a:t>
            </a:r>
            <a:r>
              <a:rPr lang="en-US" sz="2800" dirty="0" smtClean="0">
                <a:solidFill>
                  <a:srgbClr val="FFFF00"/>
                </a:solidFill>
                <a:latin typeface="Verdana" pitchFamily="34" charset="0"/>
              </a:rPr>
              <a:t>: Materials and Methods</a:t>
            </a:r>
          </a:p>
          <a:p>
            <a:pPr>
              <a:lnSpc>
                <a:spcPct val="90000"/>
              </a:lnSpc>
              <a:buFontTx/>
              <a:buNone/>
              <a:defRPr/>
            </a:pPr>
            <a:r>
              <a:rPr lang="en-US" sz="2800" dirty="0" smtClean="0">
                <a:solidFill>
                  <a:srgbClr val="FFFF00"/>
                </a:solidFill>
                <a:latin typeface="Verdana" pitchFamily="34" charset="0"/>
              </a:rPr>
              <a:t>	(d) </a:t>
            </a:r>
            <a:r>
              <a:rPr lang="en-US" sz="2800" dirty="0" smtClean="0">
                <a:solidFill>
                  <a:schemeClr val="accent2">
                    <a:lumMod val="60000"/>
                    <a:lumOff val="40000"/>
                  </a:schemeClr>
                </a:solidFill>
                <a:latin typeface="Verdana" pitchFamily="34" charset="0"/>
              </a:rPr>
              <a:t>Chapters 4 to n</a:t>
            </a:r>
            <a:r>
              <a:rPr lang="en-US" sz="2800" dirty="0" smtClean="0">
                <a:solidFill>
                  <a:srgbClr val="FFFF00"/>
                </a:solidFill>
                <a:latin typeface="Verdana" pitchFamily="34" charset="0"/>
              </a:rPr>
              <a:t>: Working Chapters</a:t>
            </a:r>
          </a:p>
          <a:p>
            <a:pPr>
              <a:lnSpc>
                <a:spcPct val="90000"/>
              </a:lnSpc>
              <a:buFontTx/>
              <a:buNone/>
              <a:defRPr/>
            </a:pPr>
            <a:r>
              <a:rPr lang="en-US" sz="2800" dirty="0" smtClean="0">
                <a:solidFill>
                  <a:srgbClr val="FFFF00"/>
                </a:solidFill>
                <a:latin typeface="Verdana" pitchFamily="34" charset="0"/>
              </a:rPr>
              <a:t>    (</a:t>
            </a:r>
            <a:r>
              <a:rPr lang="en-US" i="1" dirty="0" smtClean="0">
                <a:solidFill>
                  <a:srgbClr val="00B0F0"/>
                </a:solidFill>
                <a:latin typeface="Verdana" pitchFamily="34" charset="0"/>
              </a:rPr>
              <a:t>There should be at least 3 working chapters</a:t>
            </a:r>
            <a:r>
              <a:rPr lang="en-US" sz="2800" dirty="0" smtClean="0">
                <a:solidFill>
                  <a:srgbClr val="FFFF00"/>
                </a:solidFill>
                <a:latin typeface="Verdana" pitchFamily="34" charset="0"/>
              </a:rPr>
              <a:t>)</a:t>
            </a:r>
          </a:p>
          <a:p>
            <a:pPr>
              <a:lnSpc>
                <a:spcPct val="90000"/>
              </a:lnSpc>
              <a:buFontTx/>
              <a:buNone/>
              <a:defRPr/>
            </a:pPr>
            <a:r>
              <a:rPr lang="en-US" sz="2800" dirty="0" smtClean="0">
                <a:solidFill>
                  <a:srgbClr val="FFFF00"/>
                </a:solidFill>
                <a:latin typeface="Verdana" pitchFamily="34" charset="0"/>
              </a:rPr>
              <a:t>   (e) </a:t>
            </a:r>
            <a:r>
              <a:rPr lang="en-US" sz="2800" dirty="0" smtClean="0">
                <a:solidFill>
                  <a:schemeClr val="accent2">
                    <a:lumMod val="60000"/>
                    <a:lumOff val="40000"/>
                  </a:schemeClr>
                </a:solidFill>
                <a:latin typeface="Verdana" pitchFamily="34" charset="0"/>
              </a:rPr>
              <a:t>Chapter (n + 1): </a:t>
            </a:r>
            <a:r>
              <a:rPr lang="en-US" sz="2800" dirty="0" smtClean="0">
                <a:solidFill>
                  <a:srgbClr val="FFFF00"/>
                </a:solidFill>
                <a:latin typeface="Verdana" pitchFamily="34" charset="0"/>
              </a:rPr>
              <a:t>Summary and Conclusions</a:t>
            </a:r>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3"/>
          <p:cNvSpPr>
            <a:spLocks noGrp="1" noChangeArrowheads="1"/>
          </p:cNvSpPr>
          <p:nvPr>
            <p:ph sz="quarter" idx="4294967295"/>
          </p:nvPr>
        </p:nvSpPr>
        <p:spPr>
          <a:xfrm>
            <a:off x="0" y="1524000"/>
            <a:ext cx="8915400" cy="7116763"/>
          </a:xfrm>
        </p:spPr>
        <p:txBody>
          <a:bodyPr/>
          <a:lstStyle/>
          <a:p>
            <a:pPr>
              <a:defRPr/>
            </a:pPr>
            <a:r>
              <a:rPr lang="en-US" sz="2800" dirty="0" smtClean="0">
                <a:solidFill>
                  <a:srgbClr val="FFFF00"/>
                </a:solidFill>
              </a:rPr>
              <a:t>Introduction/Aim </a:t>
            </a:r>
            <a:r>
              <a:rPr lang="en-US" sz="2800" dirty="0" smtClean="0">
                <a:solidFill>
                  <a:schemeClr val="accent1">
                    <a:lumMod val="60000"/>
                    <a:lumOff val="40000"/>
                  </a:schemeClr>
                </a:solidFill>
              </a:rPr>
              <a:t>		</a:t>
            </a:r>
            <a:r>
              <a:rPr lang="en-US" sz="2800" i="1" dirty="0" smtClean="0">
                <a:solidFill>
                  <a:schemeClr val="accent1">
                    <a:lumMod val="60000"/>
                    <a:lumOff val="40000"/>
                  </a:schemeClr>
                </a:solidFill>
              </a:rPr>
              <a:t>What did you do and </a:t>
            </a:r>
          </a:p>
          <a:p>
            <a:pPr>
              <a:spcBef>
                <a:spcPct val="0"/>
              </a:spcBef>
              <a:buFontTx/>
              <a:buNone/>
              <a:defRPr/>
            </a:pPr>
            <a:r>
              <a:rPr lang="en-US" sz="2800" i="1" dirty="0" smtClean="0">
                <a:solidFill>
                  <a:schemeClr val="accent1">
                    <a:lumMod val="60000"/>
                    <a:lumOff val="40000"/>
                  </a:schemeClr>
                </a:solidFill>
              </a:rPr>
              <a:t>                                             	why?</a:t>
            </a:r>
          </a:p>
          <a:p>
            <a:pPr>
              <a:defRPr/>
            </a:pPr>
            <a:r>
              <a:rPr lang="en-US" sz="2800" dirty="0" smtClean="0">
                <a:solidFill>
                  <a:srgbClr val="FFFF00"/>
                </a:solidFill>
              </a:rPr>
              <a:t>Materials and Methods      </a:t>
            </a:r>
            <a:r>
              <a:rPr lang="en-US" sz="2800" i="1" dirty="0" smtClean="0">
                <a:solidFill>
                  <a:schemeClr val="accent1">
                    <a:lumMod val="60000"/>
                    <a:lumOff val="40000"/>
                  </a:schemeClr>
                </a:solidFill>
              </a:rPr>
              <a:t>How did you do it?</a:t>
            </a:r>
          </a:p>
          <a:p>
            <a:pPr>
              <a:defRPr/>
            </a:pPr>
            <a:r>
              <a:rPr lang="en-US" sz="2800" dirty="0" smtClean="0">
                <a:solidFill>
                  <a:srgbClr val="FFFF00"/>
                </a:solidFill>
              </a:rPr>
              <a:t>Observations/Results</a:t>
            </a:r>
            <a:r>
              <a:rPr lang="en-US" sz="2800" dirty="0" smtClean="0">
                <a:solidFill>
                  <a:schemeClr val="accent1">
                    <a:lumMod val="60000"/>
                    <a:lumOff val="40000"/>
                  </a:schemeClr>
                </a:solidFill>
              </a:rPr>
              <a:t>        W</a:t>
            </a:r>
            <a:r>
              <a:rPr lang="en-US" sz="2800" i="1" dirty="0" smtClean="0">
                <a:solidFill>
                  <a:schemeClr val="accent1">
                    <a:lumMod val="60000"/>
                    <a:lumOff val="40000"/>
                  </a:schemeClr>
                </a:solidFill>
              </a:rPr>
              <a:t>hat did you find?</a:t>
            </a:r>
          </a:p>
          <a:p>
            <a:pPr>
              <a:defRPr/>
            </a:pPr>
            <a:r>
              <a:rPr lang="en-US" sz="2800" dirty="0" smtClean="0">
                <a:solidFill>
                  <a:srgbClr val="FFFF00"/>
                </a:solidFill>
              </a:rPr>
              <a:t>Discussion </a:t>
            </a:r>
            <a:r>
              <a:rPr lang="en-US" sz="2800" dirty="0" smtClean="0">
                <a:solidFill>
                  <a:schemeClr val="accent1">
                    <a:lumMod val="60000"/>
                    <a:lumOff val="40000"/>
                  </a:schemeClr>
                </a:solidFill>
              </a:rPr>
              <a:t>		        </a:t>
            </a:r>
            <a:r>
              <a:rPr lang="en-US" sz="2800" i="1" dirty="0" smtClean="0">
                <a:solidFill>
                  <a:schemeClr val="accent1">
                    <a:lumMod val="60000"/>
                    <a:lumOff val="40000"/>
                  </a:schemeClr>
                </a:solidFill>
              </a:rPr>
              <a:t>What do your results</a:t>
            </a:r>
            <a:r>
              <a:rPr lang="en-US" sz="2800" dirty="0" smtClean="0">
                <a:solidFill>
                  <a:schemeClr val="accent1">
                    <a:lumMod val="60000"/>
                    <a:lumOff val="40000"/>
                  </a:schemeClr>
                </a:solidFill>
              </a:rPr>
              <a:t> </a:t>
            </a:r>
          </a:p>
          <a:p>
            <a:pPr>
              <a:buFontTx/>
              <a:buNone/>
              <a:defRPr/>
            </a:pPr>
            <a:r>
              <a:rPr lang="en-US" sz="2800" dirty="0" smtClean="0">
                <a:solidFill>
                  <a:schemeClr val="accent1">
                    <a:lumMod val="60000"/>
                    <a:lumOff val="40000"/>
                  </a:schemeClr>
                </a:solidFill>
              </a:rPr>
              <a:t>                                              </a:t>
            </a:r>
            <a:r>
              <a:rPr lang="en-US" sz="2800" i="1" dirty="0" smtClean="0">
                <a:solidFill>
                  <a:schemeClr val="accent1">
                    <a:lumMod val="60000"/>
                    <a:lumOff val="40000"/>
                  </a:schemeClr>
                </a:solidFill>
              </a:rPr>
              <a:t>mean to you and why?</a:t>
            </a:r>
          </a:p>
          <a:p>
            <a:pPr>
              <a:defRPr/>
            </a:pPr>
            <a:r>
              <a:rPr lang="en-US" sz="2800" dirty="0" smtClean="0">
                <a:solidFill>
                  <a:srgbClr val="FFFF00"/>
                </a:solidFill>
              </a:rPr>
              <a:t>Conclusions </a:t>
            </a:r>
            <a:r>
              <a:rPr lang="en-US" sz="2800" dirty="0" smtClean="0">
                <a:solidFill>
                  <a:schemeClr val="accent1">
                    <a:lumMod val="60000"/>
                    <a:lumOff val="40000"/>
                  </a:schemeClr>
                </a:solidFill>
              </a:rPr>
              <a:t>	                  </a:t>
            </a:r>
            <a:r>
              <a:rPr lang="en-US" sz="2800" i="1" dirty="0" smtClean="0">
                <a:solidFill>
                  <a:schemeClr val="accent1">
                    <a:lumMod val="60000"/>
                    <a:lumOff val="40000"/>
                  </a:schemeClr>
                </a:solidFill>
              </a:rPr>
              <a:t>What new knowledge </a:t>
            </a:r>
          </a:p>
          <a:p>
            <a:pPr>
              <a:spcBef>
                <a:spcPct val="0"/>
              </a:spcBef>
              <a:buFontTx/>
              <a:buNone/>
              <a:defRPr/>
            </a:pPr>
            <a:r>
              <a:rPr lang="en-US" sz="2800" i="1" dirty="0" smtClean="0">
                <a:solidFill>
                  <a:schemeClr val="accent1">
                    <a:lumMod val="60000"/>
                    <a:lumOff val="40000"/>
                  </a:schemeClr>
                </a:solidFill>
              </a:rPr>
              <a:t>                                              have you extracted </a:t>
            </a:r>
          </a:p>
          <a:p>
            <a:pPr>
              <a:spcBef>
                <a:spcPct val="0"/>
              </a:spcBef>
              <a:buFontTx/>
              <a:buNone/>
              <a:defRPr/>
            </a:pPr>
            <a:r>
              <a:rPr lang="en-US" sz="2800" i="1" dirty="0" smtClean="0">
                <a:solidFill>
                  <a:schemeClr val="accent1">
                    <a:lumMod val="60000"/>
                    <a:lumOff val="40000"/>
                  </a:schemeClr>
                </a:solidFill>
              </a:rPr>
              <a:t>                                              from your experiment?</a:t>
            </a:r>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0" y="-152400"/>
            <a:ext cx="8229600" cy="152400"/>
          </a:xfrm>
        </p:spPr>
        <p:txBody>
          <a:bodyPr>
            <a:normAutofit fontScale="90000"/>
          </a:bodyPr>
          <a:lstStyle/>
          <a:p>
            <a:pPr fontAlgn="auto">
              <a:spcAft>
                <a:spcPts val="0"/>
              </a:spcAft>
              <a:defRPr/>
            </a:pPr>
            <a:r>
              <a:rPr lang="en-US"/>
              <a:t> </a:t>
            </a:r>
          </a:p>
        </p:txBody>
      </p:sp>
      <p:sp>
        <p:nvSpPr>
          <p:cNvPr id="125955" name="Rectangle 3"/>
          <p:cNvSpPr>
            <a:spLocks noGrp="1" noChangeArrowheads="1"/>
          </p:cNvSpPr>
          <p:nvPr>
            <p:ph sz="quarter" idx="4294967295"/>
          </p:nvPr>
        </p:nvSpPr>
        <p:spPr>
          <a:xfrm>
            <a:off x="0" y="685800"/>
            <a:ext cx="8382000" cy="6858000"/>
          </a:xfrm>
        </p:spPr>
        <p:txBody>
          <a:bodyPr/>
          <a:lstStyle/>
          <a:p>
            <a:pPr algn="ctr">
              <a:lnSpc>
                <a:spcPct val="90000"/>
              </a:lnSpc>
              <a:buFontTx/>
              <a:buNone/>
              <a:defRPr/>
            </a:pPr>
            <a:r>
              <a:rPr lang="en-US" sz="2800" dirty="0" smtClean="0">
                <a:solidFill>
                  <a:srgbClr val="0000FF"/>
                </a:solidFill>
              </a:rPr>
              <a:t>   </a:t>
            </a:r>
            <a:r>
              <a:rPr lang="en-US" sz="3600" dirty="0" smtClean="0">
                <a:solidFill>
                  <a:srgbClr val="FFFF00"/>
                </a:solidFill>
              </a:rPr>
              <a:t>Title of the Thesis in Full</a:t>
            </a:r>
            <a:r>
              <a:rPr lang="en-US" sz="2800" dirty="0" smtClean="0">
                <a:solidFill>
                  <a:srgbClr val="FFFF00"/>
                </a:solidFill>
              </a:rPr>
              <a:t> </a:t>
            </a:r>
          </a:p>
          <a:p>
            <a:pPr algn="ctr">
              <a:lnSpc>
                <a:spcPct val="90000"/>
              </a:lnSpc>
              <a:buFontTx/>
              <a:buNone/>
              <a:defRPr/>
            </a:pPr>
            <a:r>
              <a:rPr lang="en-US" sz="2800" dirty="0" smtClean="0">
                <a:solidFill>
                  <a:srgbClr val="0000FF"/>
                </a:solidFill>
              </a:rPr>
              <a:t>  </a:t>
            </a:r>
            <a:r>
              <a:rPr lang="en-US" sz="1800" i="1" dirty="0" smtClean="0">
                <a:solidFill>
                  <a:schemeClr val="tx2">
                    <a:lumMod val="20000"/>
                    <a:lumOff val="80000"/>
                  </a:schemeClr>
                </a:solidFill>
              </a:rPr>
              <a:t>Thesis submitted to the</a:t>
            </a:r>
            <a:r>
              <a:rPr lang="en-US" sz="2800" dirty="0" smtClean="0">
                <a:solidFill>
                  <a:schemeClr val="tx2">
                    <a:lumMod val="20000"/>
                    <a:lumOff val="80000"/>
                  </a:schemeClr>
                </a:solidFill>
              </a:rPr>
              <a:t> </a:t>
            </a:r>
          </a:p>
          <a:p>
            <a:pPr algn="ctr">
              <a:lnSpc>
                <a:spcPct val="90000"/>
              </a:lnSpc>
              <a:buFontTx/>
              <a:buNone/>
              <a:defRPr/>
            </a:pPr>
            <a:r>
              <a:rPr lang="en-US" b="1" dirty="0" smtClean="0">
                <a:solidFill>
                  <a:schemeClr val="tx2">
                    <a:lumMod val="20000"/>
                    <a:lumOff val="80000"/>
                  </a:schemeClr>
                </a:solidFill>
              </a:rPr>
              <a:t>Cochin University of Science and Technology</a:t>
            </a:r>
            <a:r>
              <a:rPr lang="en-US" sz="2800" dirty="0" smtClean="0">
                <a:solidFill>
                  <a:schemeClr val="tx2">
                    <a:lumMod val="20000"/>
                    <a:lumOff val="80000"/>
                  </a:schemeClr>
                </a:solidFill>
              </a:rPr>
              <a:t> </a:t>
            </a:r>
          </a:p>
          <a:p>
            <a:pPr algn="ctr">
              <a:lnSpc>
                <a:spcPct val="90000"/>
              </a:lnSpc>
              <a:buFontTx/>
              <a:buNone/>
              <a:defRPr/>
            </a:pPr>
            <a:r>
              <a:rPr lang="en-US" sz="1600" dirty="0" smtClean="0">
                <a:solidFill>
                  <a:schemeClr val="tx2">
                    <a:lumMod val="20000"/>
                    <a:lumOff val="80000"/>
                  </a:schemeClr>
                </a:solidFill>
              </a:rPr>
              <a:t>In partial fulfillment of the requirement for the award of the degree of</a:t>
            </a:r>
          </a:p>
          <a:p>
            <a:pPr algn="ctr">
              <a:lnSpc>
                <a:spcPct val="90000"/>
              </a:lnSpc>
              <a:buFontTx/>
              <a:buNone/>
              <a:defRPr/>
            </a:pPr>
            <a:r>
              <a:rPr lang="en-US" sz="2800" dirty="0" smtClean="0">
                <a:solidFill>
                  <a:schemeClr val="tx2">
                    <a:lumMod val="20000"/>
                    <a:lumOff val="80000"/>
                  </a:schemeClr>
                </a:solidFill>
              </a:rPr>
              <a:t>Doctor of Philosophy</a:t>
            </a:r>
          </a:p>
          <a:p>
            <a:pPr algn="ctr">
              <a:lnSpc>
                <a:spcPct val="90000"/>
              </a:lnSpc>
              <a:buFontTx/>
              <a:buNone/>
              <a:defRPr/>
            </a:pPr>
            <a:r>
              <a:rPr lang="en-US" sz="1800" dirty="0" smtClean="0">
                <a:solidFill>
                  <a:schemeClr val="tx2">
                    <a:lumMod val="20000"/>
                    <a:lumOff val="80000"/>
                  </a:schemeClr>
                </a:solidFill>
              </a:rPr>
              <a:t>In</a:t>
            </a:r>
          </a:p>
          <a:p>
            <a:pPr algn="ctr">
              <a:lnSpc>
                <a:spcPct val="90000"/>
              </a:lnSpc>
              <a:buFontTx/>
              <a:buNone/>
              <a:defRPr/>
            </a:pPr>
            <a:r>
              <a:rPr lang="en-US" sz="2800" dirty="0" smtClean="0">
                <a:solidFill>
                  <a:schemeClr val="tx2">
                    <a:lumMod val="20000"/>
                    <a:lumOff val="80000"/>
                  </a:schemeClr>
                </a:solidFill>
              </a:rPr>
              <a:t>Atmospheric Science</a:t>
            </a:r>
            <a:r>
              <a:rPr lang="en-US" sz="1800" dirty="0" smtClean="0">
                <a:solidFill>
                  <a:schemeClr val="tx2">
                    <a:lumMod val="20000"/>
                    <a:lumOff val="80000"/>
                  </a:schemeClr>
                </a:solidFill>
              </a:rPr>
              <a:t>  </a:t>
            </a:r>
          </a:p>
          <a:p>
            <a:pPr algn="ctr">
              <a:lnSpc>
                <a:spcPct val="90000"/>
              </a:lnSpc>
              <a:buFontTx/>
              <a:buNone/>
              <a:defRPr/>
            </a:pPr>
            <a:endParaRPr lang="en-US" sz="1800" dirty="0" smtClean="0">
              <a:solidFill>
                <a:schemeClr val="tx2">
                  <a:lumMod val="20000"/>
                  <a:lumOff val="80000"/>
                </a:schemeClr>
              </a:solidFill>
            </a:endParaRPr>
          </a:p>
          <a:p>
            <a:pPr algn="ctr">
              <a:lnSpc>
                <a:spcPct val="90000"/>
              </a:lnSpc>
              <a:buFontTx/>
              <a:buNone/>
              <a:defRPr/>
            </a:pPr>
            <a:r>
              <a:rPr lang="en-US" sz="1800" dirty="0" smtClean="0">
                <a:solidFill>
                  <a:schemeClr val="tx2">
                    <a:lumMod val="20000"/>
                    <a:lumOff val="80000"/>
                  </a:schemeClr>
                </a:solidFill>
              </a:rPr>
              <a:t>Under the</a:t>
            </a:r>
          </a:p>
          <a:p>
            <a:pPr algn="ctr">
              <a:lnSpc>
                <a:spcPct val="90000"/>
              </a:lnSpc>
              <a:buFontTx/>
              <a:buNone/>
              <a:defRPr/>
            </a:pPr>
            <a:r>
              <a:rPr lang="en-US" dirty="0" smtClean="0">
                <a:solidFill>
                  <a:schemeClr val="tx2">
                    <a:lumMod val="20000"/>
                    <a:lumOff val="80000"/>
                  </a:schemeClr>
                </a:solidFill>
              </a:rPr>
              <a:t>Faculty of Environmental Studies</a:t>
            </a:r>
          </a:p>
          <a:p>
            <a:pPr algn="ctr">
              <a:lnSpc>
                <a:spcPct val="90000"/>
              </a:lnSpc>
              <a:buFontTx/>
              <a:buNone/>
              <a:defRPr/>
            </a:pPr>
            <a:endParaRPr lang="en-US" sz="1800" dirty="0" smtClean="0">
              <a:solidFill>
                <a:schemeClr val="tx2">
                  <a:lumMod val="20000"/>
                  <a:lumOff val="80000"/>
                </a:schemeClr>
              </a:solidFill>
            </a:endParaRPr>
          </a:p>
          <a:p>
            <a:pPr algn="ctr">
              <a:lnSpc>
                <a:spcPct val="90000"/>
              </a:lnSpc>
              <a:buFontTx/>
              <a:buNone/>
              <a:defRPr/>
            </a:pPr>
            <a:r>
              <a:rPr lang="en-US" sz="1800" dirty="0" smtClean="0">
                <a:solidFill>
                  <a:schemeClr val="tx2">
                    <a:lumMod val="20000"/>
                    <a:lumOff val="80000"/>
                  </a:schemeClr>
                </a:solidFill>
              </a:rPr>
              <a:t>by</a:t>
            </a:r>
          </a:p>
          <a:p>
            <a:pPr algn="ctr">
              <a:lnSpc>
                <a:spcPct val="90000"/>
              </a:lnSpc>
              <a:buFontTx/>
              <a:buNone/>
              <a:defRPr/>
            </a:pPr>
            <a:endParaRPr lang="en-US" sz="1800" dirty="0" smtClean="0">
              <a:solidFill>
                <a:schemeClr val="tx2">
                  <a:lumMod val="20000"/>
                  <a:lumOff val="80000"/>
                </a:schemeClr>
              </a:solidFill>
            </a:endParaRPr>
          </a:p>
          <a:p>
            <a:pPr algn="ctr">
              <a:lnSpc>
                <a:spcPct val="90000"/>
              </a:lnSpc>
              <a:buFontTx/>
              <a:buNone/>
              <a:defRPr/>
            </a:pPr>
            <a:r>
              <a:rPr lang="en-US" sz="1800" b="1" dirty="0" smtClean="0">
                <a:solidFill>
                  <a:schemeClr val="tx2">
                    <a:lumMod val="20000"/>
                    <a:lumOff val="80000"/>
                  </a:schemeClr>
                </a:solidFill>
              </a:rPr>
              <a:t>NAME OF THE CANDIDATE</a:t>
            </a:r>
          </a:p>
          <a:p>
            <a:pPr algn="ctr">
              <a:lnSpc>
                <a:spcPct val="90000"/>
              </a:lnSpc>
              <a:buFontTx/>
              <a:buNone/>
              <a:defRPr/>
            </a:pPr>
            <a:r>
              <a:rPr lang="en-US" sz="2800" dirty="0" smtClean="0">
                <a:solidFill>
                  <a:schemeClr val="tx2">
                    <a:lumMod val="20000"/>
                    <a:lumOff val="80000"/>
                  </a:schemeClr>
                </a:solidFill>
              </a:rPr>
              <a:t>  </a:t>
            </a:r>
            <a:r>
              <a:rPr lang="en-US" sz="2000" dirty="0" smtClean="0">
                <a:solidFill>
                  <a:schemeClr val="tx2">
                    <a:lumMod val="20000"/>
                    <a:lumOff val="80000"/>
                  </a:schemeClr>
                </a:solidFill>
              </a:rPr>
              <a:t>Name of the Department/Institution</a:t>
            </a:r>
            <a:r>
              <a:rPr lang="en-US" sz="2800" dirty="0" smtClean="0">
                <a:solidFill>
                  <a:schemeClr val="tx2">
                    <a:lumMod val="20000"/>
                    <a:lumOff val="80000"/>
                  </a:schemeClr>
                </a:solidFill>
              </a:rPr>
              <a:t> </a:t>
            </a:r>
          </a:p>
          <a:p>
            <a:pPr algn="ctr">
              <a:lnSpc>
                <a:spcPct val="90000"/>
              </a:lnSpc>
              <a:buFontTx/>
              <a:buNone/>
              <a:defRPr/>
            </a:pPr>
            <a:endParaRPr lang="en-US" sz="1600" dirty="0" smtClean="0">
              <a:solidFill>
                <a:schemeClr val="tx2">
                  <a:lumMod val="20000"/>
                  <a:lumOff val="80000"/>
                </a:schemeClr>
              </a:solidFill>
            </a:endParaRPr>
          </a:p>
          <a:p>
            <a:pPr algn="ctr">
              <a:lnSpc>
                <a:spcPct val="90000"/>
              </a:lnSpc>
              <a:buFontTx/>
              <a:buNone/>
              <a:defRPr/>
            </a:pPr>
            <a:r>
              <a:rPr lang="en-US" sz="1600" dirty="0" smtClean="0">
                <a:solidFill>
                  <a:schemeClr val="tx2">
                    <a:lumMod val="20000"/>
                    <a:lumOff val="80000"/>
                  </a:schemeClr>
                </a:solidFill>
              </a:rPr>
              <a:t>Month &amp; Year of submission</a:t>
            </a:r>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0" y="609600"/>
            <a:ext cx="8229600" cy="563563"/>
          </a:xfrm>
        </p:spPr>
        <p:txBody>
          <a:bodyPr>
            <a:normAutofit fontScale="90000"/>
          </a:bodyPr>
          <a:lstStyle/>
          <a:p>
            <a:pPr algn="ctr" fontAlgn="auto">
              <a:spcAft>
                <a:spcPts val="0"/>
              </a:spcAft>
              <a:defRPr/>
            </a:pPr>
            <a:r>
              <a:rPr lang="en-US" sz="3600" b="1" dirty="0" smtClean="0">
                <a:solidFill>
                  <a:schemeClr val="tx1"/>
                </a:solidFill>
              </a:rPr>
              <a:t>Declaration</a:t>
            </a:r>
            <a:r>
              <a:rPr lang="en-US" sz="3600" dirty="0" smtClean="0">
                <a:solidFill>
                  <a:srgbClr val="0000FF"/>
                </a:solidFill>
              </a:rPr>
              <a:t> </a:t>
            </a:r>
          </a:p>
        </p:txBody>
      </p:sp>
      <p:sp>
        <p:nvSpPr>
          <p:cNvPr id="126979" name="Rectangle 3"/>
          <p:cNvSpPr>
            <a:spLocks noGrp="1" noChangeArrowheads="1"/>
          </p:cNvSpPr>
          <p:nvPr>
            <p:ph sz="quarter" idx="4294967295"/>
          </p:nvPr>
        </p:nvSpPr>
        <p:spPr>
          <a:xfrm>
            <a:off x="0" y="1951038"/>
            <a:ext cx="8763000" cy="4906962"/>
          </a:xfrm>
        </p:spPr>
        <p:txBody>
          <a:bodyPr/>
          <a:lstStyle/>
          <a:p>
            <a:pPr algn="just">
              <a:lnSpc>
                <a:spcPct val="90000"/>
              </a:lnSpc>
              <a:buFontTx/>
              <a:buNone/>
              <a:defRPr/>
            </a:pPr>
            <a:r>
              <a:rPr lang="en-US" sz="2800" dirty="0" smtClean="0">
                <a:solidFill>
                  <a:schemeClr val="accent1">
                    <a:lumMod val="60000"/>
                    <a:lumOff val="40000"/>
                  </a:schemeClr>
                </a:solidFill>
              </a:rPr>
              <a:t>             I, (</a:t>
            </a:r>
            <a:r>
              <a:rPr lang="en-US" sz="2800" i="1" dirty="0" smtClean="0">
                <a:solidFill>
                  <a:schemeClr val="accent1">
                    <a:lumMod val="60000"/>
                    <a:lumOff val="40000"/>
                  </a:schemeClr>
                </a:solidFill>
              </a:rPr>
              <a:t>Name of the candidate</a:t>
            </a:r>
            <a:r>
              <a:rPr lang="en-US" sz="2800" dirty="0" smtClean="0">
                <a:solidFill>
                  <a:schemeClr val="accent1">
                    <a:lumMod val="60000"/>
                    <a:lumOff val="40000"/>
                  </a:schemeClr>
                </a:solidFill>
              </a:rPr>
              <a:t>), hereby declare that the Doctoral Thesis entitled “….” is my own work and that, to the best of my knowledge and belief, it contains no material previously published or written by another person nor material which to a substantial extent has been accepted for the award of any other degree or diploma of the university or other institute of higher learning, except where due acknowledgment has been made in the text.   </a:t>
            </a:r>
          </a:p>
          <a:p>
            <a:pPr algn="just">
              <a:lnSpc>
                <a:spcPct val="90000"/>
              </a:lnSpc>
              <a:buFontTx/>
              <a:buNone/>
              <a:defRPr/>
            </a:pPr>
            <a:endParaRPr lang="en-US" sz="2800" dirty="0" smtClean="0"/>
          </a:p>
          <a:p>
            <a:pPr algn="just">
              <a:lnSpc>
                <a:spcPct val="90000"/>
              </a:lnSpc>
              <a:buFontTx/>
              <a:buNone/>
              <a:defRPr/>
            </a:pPr>
            <a:r>
              <a:rPr lang="en-US" sz="2800" dirty="0" smtClean="0"/>
              <a:t>                                           (Signature/Name/Date) </a:t>
            </a: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0" y="304800"/>
            <a:ext cx="8229600" cy="639763"/>
          </a:xfrm>
        </p:spPr>
        <p:txBody>
          <a:bodyPr/>
          <a:lstStyle/>
          <a:p>
            <a:pPr algn="ctr">
              <a:defRPr/>
            </a:pPr>
            <a:r>
              <a:rPr lang="en-US" sz="3600" dirty="0" smtClean="0">
                <a:solidFill>
                  <a:schemeClr val="tx1"/>
                </a:solidFill>
              </a:rPr>
              <a:t>Certificate</a:t>
            </a:r>
          </a:p>
        </p:txBody>
      </p:sp>
      <p:sp>
        <p:nvSpPr>
          <p:cNvPr id="120835" name="Rectangle 3"/>
          <p:cNvSpPr>
            <a:spLocks noGrp="1" noChangeArrowheads="1"/>
          </p:cNvSpPr>
          <p:nvPr>
            <p:ph sz="quarter" idx="4294967295"/>
          </p:nvPr>
        </p:nvSpPr>
        <p:spPr>
          <a:xfrm>
            <a:off x="0" y="1447800"/>
            <a:ext cx="8229600" cy="5135563"/>
          </a:xfrm>
        </p:spPr>
        <p:txBody>
          <a:bodyPr/>
          <a:lstStyle/>
          <a:p>
            <a:pPr algn="just">
              <a:lnSpc>
                <a:spcPct val="90000"/>
              </a:lnSpc>
              <a:buFontTx/>
              <a:buNone/>
            </a:pPr>
            <a:r>
              <a:rPr lang="en-US" sz="2000" smtClean="0"/>
              <a:t>   	</a:t>
            </a:r>
            <a:r>
              <a:rPr lang="en-US" smtClean="0">
                <a:latin typeface="Times New Roman" pitchFamily="18" charset="0"/>
                <a:cs typeface="Times New Roman" pitchFamily="18" charset="0"/>
              </a:rPr>
              <a:t>	</a:t>
            </a:r>
            <a:r>
              <a:rPr lang="en-US" smtClean="0">
                <a:solidFill>
                  <a:srgbClr val="FFC000"/>
                </a:solidFill>
                <a:latin typeface="Times New Roman" pitchFamily="18" charset="0"/>
                <a:cs typeface="Times New Roman" pitchFamily="18" charset="0"/>
              </a:rPr>
              <a:t>This is to certify that the Doctoral thesis entitled (</a:t>
            </a:r>
            <a:r>
              <a:rPr lang="en-US" i="1" smtClean="0">
                <a:solidFill>
                  <a:srgbClr val="FFC000"/>
                </a:solidFill>
                <a:latin typeface="Times New Roman" pitchFamily="18" charset="0"/>
                <a:cs typeface="Times New Roman" pitchFamily="18" charset="0"/>
              </a:rPr>
              <a:t>Title of the Thesis</a:t>
            </a:r>
            <a:r>
              <a:rPr lang="en-US" smtClean="0">
                <a:solidFill>
                  <a:srgbClr val="FFC000"/>
                </a:solidFill>
                <a:latin typeface="Times New Roman" pitchFamily="18" charset="0"/>
                <a:cs typeface="Times New Roman" pitchFamily="18" charset="0"/>
              </a:rPr>
              <a:t>) is a bonafide record of the subject work done by (</a:t>
            </a:r>
            <a:r>
              <a:rPr lang="en-US" i="1" smtClean="0">
                <a:solidFill>
                  <a:srgbClr val="FFC000"/>
                </a:solidFill>
                <a:latin typeface="Times New Roman" pitchFamily="18" charset="0"/>
                <a:cs typeface="Times New Roman" pitchFamily="18" charset="0"/>
              </a:rPr>
              <a:t>Name of the student</a:t>
            </a:r>
            <a:r>
              <a:rPr lang="en-US" smtClean="0">
                <a:solidFill>
                  <a:srgbClr val="FFC000"/>
                </a:solidFill>
                <a:latin typeface="Times New Roman" pitchFamily="18" charset="0"/>
                <a:cs typeface="Times New Roman" pitchFamily="18" charset="0"/>
              </a:rPr>
              <a:t>) in the (</a:t>
            </a:r>
            <a:r>
              <a:rPr lang="en-US" i="1" smtClean="0">
                <a:solidFill>
                  <a:srgbClr val="FFC000"/>
                </a:solidFill>
                <a:latin typeface="Times New Roman" pitchFamily="18" charset="0"/>
                <a:cs typeface="Times New Roman" pitchFamily="18" charset="0"/>
              </a:rPr>
              <a:t>Department/ Institution</a:t>
            </a:r>
            <a:r>
              <a:rPr lang="en-US" smtClean="0">
                <a:solidFill>
                  <a:srgbClr val="FFC000"/>
                </a:solidFill>
                <a:latin typeface="Times New Roman" pitchFamily="18" charset="0"/>
                <a:cs typeface="Times New Roman" pitchFamily="18" charset="0"/>
              </a:rPr>
              <a:t>). He/She carried out the study reported in the thesis independently under my (our) supervision. I also certify that the subject matter of the thesis has not formed the basis for the award of any Degree or Diploma of any University or Institution.</a:t>
            </a:r>
          </a:p>
          <a:p>
            <a:pPr algn="just">
              <a:lnSpc>
                <a:spcPct val="90000"/>
              </a:lnSpc>
              <a:buFontTx/>
              <a:buNone/>
            </a:pPr>
            <a:endParaRPr lang="en-US" smtClean="0">
              <a:solidFill>
                <a:srgbClr val="FFC000"/>
              </a:solidFill>
              <a:latin typeface="Times New Roman" pitchFamily="18" charset="0"/>
              <a:cs typeface="Times New Roman" pitchFamily="18" charset="0"/>
            </a:endParaRPr>
          </a:p>
          <a:p>
            <a:pPr algn="just">
              <a:lnSpc>
                <a:spcPct val="90000"/>
              </a:lnSpc>
              <a:buFontTx/>
              <a:buNone/>
            </a:pPr>
            <a:r>
              <a:rPr lang="en-US" smtClean="0">
                <a:solidFill>
                  <a:srgbClr val="FFC000"/>
                </a:solidFill>
                <a:latin typeface="Times New Roman" pitchFamily="18" charset="0"/>
                <a:cs typeface="Times New Roman" pitchFamily="18" charset="0"/>
              </a:rPr>
              <a:t>		Certified that (</a:t>
            </a:r>
            <a:r>
              <a:rPr lang="en-US" i="1" smtClean="0">
                <a:solidFill>
                  <a:srgbClr val="FFC000"/>
                </a:solidFill>
                <a:latin typeface="Times New Roman" pitchFamily="18" charset="0"/>
                <a:cs typeface="Times New Roman" pitchFamily="18" charset="0"/>
              </a:rPr>
              <a:t>Name of the student</a:t>
            </a:r>
            <a:r>
              <a:rPr lang="en-US" smtClean="0">
                <a:solidFill>
                  <a:srgbClr val="FFC000"/>
                </a:solidFill>
                <a:latin typeface="Times New Roman" pitchFamily="18" charset="0"/>
                <a:cs typeface="Times New Roman" pitchFamily="18" charset="0"/>
              </a:rPr>
              <a:t>) has passed the Ph.D. qualifying examination conducted by the Cochin University of Science and Technology in (Month &amp; Year).</a:t>
            </a:r>
          </a:p>
          <a:p>
            <a:pPr>
              <a:lnSpc>
                <a:spcPct val="90000"/>
              </a:lnSpc>
            </a:pPr>
            <a:endParaRPr lang="en-US" smtClean="0">
              <a:latin typeface="Times New Roman" pitchFamily="18" charset="0"/>
              <a:cs typeface="Times New Roman" pitchFamily="18" charset="0"/>
            </a:endParaRPr>
          </a:p>
          <a:p>
            <a:pPr algn="r">
              <a:lnSpc>
                <a:spcPct val="90000"/>
              </a:lnSpc>
              <a:buFontTx/>
              <a:buNone/>
            </a:pPr>
            <a:r>
              <a:rPr lang="en-US" sz="2000" smtClean="0"/>
              <a:t>			Signature/Name/Date of the Supervising Guide(s)</a:t>
            </a:r>
          </a:p>
          <a:p>
            <a:pPr>
              <a:lnSpc>
                <a:spcPct val="90000"/>
              </a:lnSpc>
            </a:pPr>
            <a:endParaRPr lang="en-US" sz="2800" smtClean="0"/>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1371600" y="274638"/>
            <a:ext cx="7772400" cy="1143000"/>
          </a:xfrm>
        </p:spPr>
        <p:txBody>
          <a:bodyPr/>
          <a:lstStyle/>
          <a:p>
            <a:pPr>
              <a:defRPr/>
            </a:pPr>
            <a:r>
              <a:rPr lang="en-US" b="1" dirty="0" smtClean="0">
                <a:solidFill>
                  <a:schemeClr val="tx1"/>
                </a:solidFill>
                <a:latin typeface="Comic Sans MS" pitchFamily="66" charset="0"/>
              </a:rPr>
              <a:t>Acknowledgments</a:t>
            </a:r>
          </a:p>
        </p:txBody>
      </p:sp>
      <p:sp>
        <p:nvSpPr>
          <p:cNvPr id="129027" name="Rectangle 3"/>
          <p:cNvSpPr>
            <a:spLocks noGrp="1" noChangeArrowheads="1"/>
          </p:cNvSpPr>
          <p:nvPr>
            <p:ph sz="quarter" idx="4294967295"/>
          </p:nvPr>
        </p:nvSpPr>
        <p:spPr>
          <a:xfrm>
            <a:off x="304800" y="1295400"/>
            <a:ext cx="8839200" cy="5181600"/>
          </a:xfrm>
        </p:spPr>
        <p:txBody>
          <a:bodyPr/>
          <a:lstStyle/>
          <a:p>
            <a:pPr>
              <a:lnSpc>
                <a:spcPct val="90000"/>
              </a:lnSpc>
              <a:buFontTx/>
              <a:buNone/>
              <a:defRPr/>
            </a:pPr>
            <a:endParaRPr lang="en-US" dirty="0" smtClean="0"/>
          </a:p>
          <a:p>
            <a:pPr>
              <a:lnSpc>
                <a:spcPct val="90000"/>
              </a:lnSpc>
              <a:defRPr/>
            </a:pPr>
            <a:r>
              <a:rPr lang="en-US" sz="2800" dirty="0" smtClean="0">
                <a:solidFill>
                  <a:schemeClr val="bg1">
                    <a:lumMod val="25000"/>
                    <a:lumOff val="75000"/>
                  </a:schemeClr>
                </a:solidFill>
                <a:effectLst>
                  <a:outerShdw blurRad="38100" dist="38100" dir="2700000" algn="tl">
                    <a:srgbClr val="000000">
                      <a:alpha val="43137"/>
                    </a:srgbClr>
                  </a:outerShdw>
                </a:effectLst>
                <a:latin typeface="Times New Roman" pitchFamily="18" charset="0"/>
                <a:cs typeface="Times New Roman" pitchFamily="18" charset="0"/>
              </a:rPr>
              <a:t>The Acknowledgements should include sources of financial support and all those whose help you have sought and got, and all those whose work you have directly built upon.</a:t>
            </a:r>
          </a:p>
          <a:p>
            <a:pPr>
              <a:lnSpc>
                <a:spcPct val="90000"/>
              </a:lnSpc>
              <a:defRPr/>
            </a:pPr>
            <a:endParaRPr lang="en-US" sz="2800" i="1" dirty="0" smtClean="0">
              <a:solidFill>
                <a:schemeClr val="bg1">
                  <a:lumMod val="25000"/>
                  <a:lumOff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nSpc>
                <a:spcPct val="90000"/>
              </a:lnSpc>
              <a:defRPr/>
            </a:pPr>
            <a:r>
              <a:rPr lang="en-US" sz="2800" i="1" dirty="0" smtClean="0">
                <a:solidFill>
                  <a:schemeClr val="bg1">
                    <a:lumMod val="25000"/>
                    <a:lumOff val="75000"/>
                  </a:schemeClr>
                </a:solidFill>
                <a:effectLst>
                  <a:outerShdw blurRad="38100" dist="38100" dir="2700000" algn="tl">
                    <a:srgbClr val="000000">
                      <a:alpha val="43137"/>
                    </a:srgbClr>
                  </a:outerShdw>
                </a:effectLst>
                <a:latin typeface="Times New Roman" pitchFamily="18" charset="0"/>
                <a:cs typeface="Times New Roman" pitchFamily="18" charset="0"/>
              </a:rPr>
              <a:t>If any of your work is collaborative, you should make it quite clear who did which sections.</a:t>
            </a:r>
            <a:r>
              <a:rPr lang="en-US" sz="2800" dirty="0" smtClean="0">
                <a:solidFill>
                  <a:schemeClr val="bg1">
                    <a:lumMod val="25000"/>
                    <a:lumOff val="75000"/>
                  </a:schemeClr>
                </a:solidFill>
                <a:effectLst>
                  <a:outerShdw blurRad="38100" dist="38100" dir="2700000" algn="tl">
                    <a:srgbClr val="000000">
                      <a:alpha val="43137"/>
                    </a:srgbClr>
                  </a:outerShdw>
                </a:effectLst>
                <a:latin typeface="Times New Roman" pitchFamily="18" charset="0"/>
                <a:cs typeface="Times New Roman" pitchFamily="18" charset="0"/>
              </a:rPr>
              <a:t> </a:t>
            </a:r>
          </a:p>
          <a:p>
            <a:pPr>
              <a:lnSpc>
                <a:spcPct val="90000"/>
              </a:lnSpc>
              <a:defRPr/>
            </a:pPr>
            <a:endParaRPr lang="en-US" sz="2800" dirty="0" smtClean="0">
              <a:solidFill>
                <a:schemeClr val="bg1">
                  <a:lumMod val="25000"/>
                  <a:lumOff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nSpc>
                <a:spcPct val="90000"/>
              </a:lnSpc>
              <a:defRPr/>
            </a:pPr>
            <a:r>
              <a:rPr lang="en-US" sz="2800" dirty="0" smtClean="0">
                <a:solidFill>
                  <a:schemeClr val="bg1">
                    <a:lumMod val="25000"/>
                    <a:lumOff val="75000"/>
                  </a:schemeClr>
                </a:solidFill>
                <a:effectLst>
                  <a:outerShdw blurRad="38100" dist="38100" dir="2700000" algn="tl">
                    <a:srgbClr val="000000">
                      <a:alpha val="43137"/>
                    </a:srgbClr>
                  </a:outerShdw>
                </a:effectLst>
                <a:latin typeface="Times New Roman" pitchFamily="18" charset="0"/>
                <a:cs typeface="Times New Roman" pitchFamily="18" charset="0"/>
              </a:rPr>
              <a:t>Funding agencies providing Research Fellowships (CSIR/UGC/ICAR/CUSAT/etc) should be acknowledged.</a:t>
            </a:r>
          </a:p>
          <a:p>
            <a:pPr>
              <a:lnSpc>
                <a:spcPct val="90000"/>
              </a:lnSpc>
              <a:defRPr/>
            </a:pPr>
            <a:endParaRPr lang="en-US" sz="2800" dirty="0" smtClean="0">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533400" y="304800"/>
            <a:ext cx="7772400" cy="1143000"/>
          </a:xfrm>
        </p:spPr>
        <p:txBody>
          <a:bodyPr/>
          <a:lstStyle/>
          <a:p>
            <a:pPr>
              <a:defRPr/>
            </a:pPr>
            <a:r>
              <a:rPr lang="en-US" dirty="0" smtClean="0">
                <a:solidFill>
                  <a:schemeClr val="tx1"/>
                </a:solidFill>
                <a:latin typeface="Comic Sans MS" pitchFamily="66" charset="0"/>
              </a:rPr>
              <a:t>Table of contents</a:t>
            </a:r>
          </a:p>
        </p:txBody>
      </p:sp>
      <p:sp>
        <p:nvSpPr>
          <p:cNvPr id="197635" name="Rectangle 3"/>
          <p:cNvSpPr>
            <a:spLocks noGrp="1" noChangeArrowheads="1"/>
          </p:cNvSpPr>
          <p:nvPr>
            <p:ph sz="quarter" idx="4294967295"/>
          </p:nvPr>
        </p:nvSpPr>
        <p:spPr>
          <a:xfrm>
            <a:off x="609600" y="1600200"/>
            <a:ext cx="7772400" cy="4572000"/>
          </a:xfrm>
        </p:spPr>
        <p:txBody>
          <a:bodyPr>
            <a:normAutofit fontScale="92500" lnSpcReduction="10000"/>
          </a:bodyPr>
          <a:lstStyle/>
          <a:p>
            <a:pPr marL="274320" indent="-274320" fontAlgn="auto">
              <a:lnSpc>
                <a:spcPct val="90000"/>
              </a:lnSpc>
              <a:spcAft>
                <a:spcPts val="0"/>
              </a:spcAft>
              <a:buClr>
                <a:schemeClr val="accent3"/>
              </a:buClr>
              <a:buFont typeface="Wingdings 2"/>
              <a:buChar char=""/>
              <a:defRPr/>
            </a:pPr>
            <a:endParaRPr lang="en-US" sz="2800" dirty="0" smtClean="0"/>
          </a:p>
          <a:p>
            <a:pPr marL="274320" indent="-274320" fontAlgn="auto">
              <a:lnSpc>
                <a:spcPct val="90000"/>
              </a:lnSpc>
              <a:spcAft>
                <a:spcPts val="0"/>
              </a:spcAft>
              <a:buClr>
                <a:schemeClr val="accent3"/>
              </a:buClr>
              <a:buFont typeface="Wingdings" pitchFamily="2" charset="2"/>
              <a:buChar char="ü"/>
              <a:defRPr/>
            </a:pPr>
            <a:r>
              <a:rPr lang="en-US" sz="3600" dirty="0" smtClean="0"/>
              <a:t>The introduction starts on page 1, the  earlier pages should have roman numerals. </a:t>
            </a:r>
          </a:p>
          <a:p>
            <a:pPr marL="274320" indent="-274320" fontAlgn="auto">
              <a:lnSpc>
                <a:spcPct val="90000"/>
              </a:lnSpc>
              <a:spcAft>
                <a:spcPts val="0"/>
              </a:spcAft>
              <a:buClr>
                <a:schemeClr val="accent3"/>
              </a:buClr>
              <a:buFont typeface="Wingdings" pitchFamily="2" charset="2"/>
              <a:buChar char="ü"/>
              <a:defRPr/>
            </a:pPr>
            <a:r>
              <a:rPr lang="en-US" sz="3600" dirty="0" smtClean="0">
                <a:solidFill>
                  <a:schemeClr val="accent2">
                    <a:lumMod val="60000"/>
                    <a:lumOff val="40000"/>
                  </a:schemeClr>
                </a:solidFill>
              </a:rPr>
              <a:t>It helps to have the subheadings of each chapter, as well as the chapter titles. </a:t>
            </a:r>
          </a:p>
          <a:p>
            <a:pPr marL="274320" indent="-274320" fontAlgn="auto">
              <a:lnSpc>
                <a:spcPct val="90000"/>
              </a:lnSpc>
              <a:spcAft>
                <a:spcPts val="0"/>
              </a:spcAft>
              <a:buClr>
                <a:schemeClr val="accent3"/>
              </a:buClr>
              <a:buFont typeface="Wingdings" pitchFamily="2" charset="2"/>
              <a:buChar char="ü"/>
              <a:defRPr/>
            </a:pPr>
            <a:r>
              <a:rPr lang="en-US" sz="3600" dirty="0" smtClean="0"/>
              <a:t>Remember that the thesis may be used as a reference in the library, so it helps to be able to find things easily.</a:t>
            </a:r>
            <a:r>
              <a:rPr lang="en-US" sz="2800" dirty="0" smtClean="0"/>
              <a:t> </a:t>
            </a:r>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838200" y="304800"/>
            <a:ext cx="7772400" cy="1143000"/>
          </a:xfrm>
        </p:spPr>
        <p:txBody>
          <a:bodyPr/>
          <a:lstStyle/>
          <a:p>
            <a:pPr>
              <a:defRPr/>
            </a:pPr>
            <a:r>
              <a:rPr lang="en-US" dirty="0" smtClean="0">
                <a:solidFill>
                  <a:schemeClr val="tx1"/>
                </a:solidFill>
              </a:rPr>
              <a:t>Summary/Abstract/Preface</a:t>
            </a:r>
            <a:r>
              <a:rPr lang="en-US" sz="5400" dirty="0" smtClean="0">
                <a:solidFill>
                  <a:schemeClr val="tx1"/>
                </a:solidFill>
              </a:rPr>
              <a:t> </a:t>
            </a:r>
          </a:p>
        </p:txBody>
      </p:sp>
      <p:sp>
        <p:nvSpPr>
          <p:cNvPr id="131075" name="Rectangle 3"/>
          <p:cNvSpPr>
            <a:spLocks noGrp="1" noChangeArrowheads="1"/>
          </p:cNvSpPr>
          <p:nvPr>
            <p:ph sz="quarter" idx="4294967295"/>
          </p:nvPr>
        </p:nvSpPr>
        <p:spPr>
          <a:xfrm>
            <a:off x="609600" y="1828800"/>
            <a:ext cx="7772400" cy="4572000"/>
          </a:xfrm>
        </p:spPr>
        <p:txBody>
          <a:bodyPr/>
          <a:lstStyle/>
          <a:p>
            <a:pPr>
              <a:lnSpc>
                <a:spcPct val="90000"/>
              </a:lnSpc>
              <a:buFontTx/>
              <a:buNone/>
              <a:defRPr/>
            </a:pPr>
            <a:r>
              <a:rPr lang="en-US" dirty="0" smtClean="0"/>
              <a:t>   </a:t>
            </a:r>
            <a:r>
              <a:rPr lang="en-US" sz="3200" dirty="0" smtClean="0">
                <a:latin typeface="Times New Roman" pitchFamily="18" charset="0"/>
              </a:rPr>
              <a:t>An abstract must be self-contained. Usually they do not contain references. </a:t>
            </a:r>
          </a:p>
          <a:p>
            <a:pPr>
              <a:lnSpc>
                <a:spcPct val="90000"/>
              </a:lnSpc>
              <a:spcBef>
                <a:spcPts val="1500"/>
              </a:spcBef>
              <a:buFontTx/>
              <a:buNone/>
              <a:defRPr/>
            </a:pPr>
            <a:r>
              <a:rPr lang="en-US" sz="3200" dirty="0" smtClean="0">
                <a:latin typeface="Times New Roman" pitchFamily="18" charset="0"/>
              </a:rPr>
              <a:t>   </a:t>
            </a:r>
            <a:r>
              <a:rPr lang="en-US" sz="3200" dirty="0" smtClean="0">
                <a:solidFill>
                  <a:schemeClr val="accent1">
                    <a:lumMod val="60000"/>
                    <a:lumOff val="40000"/>
                  </a:schemeClr>
                </a:solidFill>
                <a:latin typeface="Times New Roman" pitchFamily="18" charset="0"/>
              </a:rPr>
              <a:t>Summary or Abstract should be of approximately 300 words. (It should not exceed 700 words.) </a:t>
            </a:r>
          </a:p>
          <a:p>
            <a:pPr>
              <a:lnSpc>
                <a:spcPct val="90000"/>
              </a:lnSpc>
              <a:spcBef>
                <a:spcPts val="1500"/>
              </a:spcBef>
              <a:buFontTx/>
              <a:buNone/>
              <a:defRPr/>
            </a:pPr>
            <a:r>
              <a:rPr lang="en-US" sz="3200" dirty="0" smtClean="0">
                <a:latin typeface="Times New Roman" pitchFamily="18" charset="0"/>
              </a:rPr>
              <a:t>   The Abstract or summary should summarize the appropriate headings, aims, scope and  conclusion of the thesis.</a:t>
            </a:r>
            <a:endParaRPr lang="en-US" sz="3200" dirty="0" smtClean="0"/>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914400" y="609600"/>
            <a:ext cx="8229600" cy="487363"/>
          </a:xfrm>
        </p:spPr>
        <p:txBody>
          <a:bodyPr>
            <a:normAutofit fontScale="90000"/>
          </a:bodyPr>
          <a:lstStyle/>
          <a:p>
            <a:pPr fontAlgn="auto">
              <a:spcAft>
                <a:spcPts val="0"/>
              </a:spcAft>
              <a:defRPr/>
            </a:pPr>
            <a:r>
              <a:rPr lang="en-US" sz="3600" dirty="0" smtClean="0">
                <a:solidFill>
                  <a:schemeClr val="tx1"/>
                </a:solidFill>
              </a:rPr>
              <a:t>Summary/Abstract/Preface</a:t>
            </a:r>
          </a:p>
        </p:txBody>
      </p:sp>
      <p:sp>
        <p:nvSpPr>
          <p:cNvPr id="124931" name="Rectangle 3"/>
          <p:cNvSpPr>
            <a:spLocks noGrp="1" noChangeArrowheads="1"/>
          </p:cNvSpPr>
          <p:nvPr>
            <p:ph sz="quarter" idx="4294967295"/>
          </p:nvPr>
        </p:nvSpPr>
        <p:spPr>
          <a:xfrm>
            <a:off x="0" y="1524000"/>
            <a:ext cx="8915400" cy="5059363"/>
          </a:xfrm>
        </p:spPr>
        <p:txBody>
          <a:bodyPr/>
          <a:lstStyle/>
          <a:p>
            <a:pPr>
              <a:lnSpc>
                <a:spcPct val="80000"/>
              </a:lnSpc>
            </a:pPr>
            <a:r>
              <a:rPr lang="en-US" sz="3200" smtClean="0">
                <a:latin typeface="Times New Roman" pitchFamily="18" charset="0"/>
              </a:rPr>
              <a:t>Of all your thesis, this part will be the most widely published and most read because it will be published in Dissertation Abstracts International. </a:t>
            </a:r>
          </a:p>
          <a:p>
            <a:pPr>
              <a:lnSpc>
                <a:spcPct val="80000"/>
              </a:lnSpc>
            </a:pPr>
            <a:endParaRPr lang="en-US" sz="3200" smtClean="0">
              <a:latin typeface="Times New Roman" pitchFamily="18" charset="0"/>
            </a:endParaRPr>
          </a:p>
          <a:p>
            <a:pPr>
              <a:lnSpc>
                <a:spcPct val="80000"/>
              </a:lnSpc>
            </a:pPr>
            <a:r>
              <a:rPr lang="en-US" sz="3200" smtClean="0">
                <a:solidFill>
                  <a:srgbClr val="FFFF00"/>
                </a:solidFill>
                <a:latin typeface="Times New Roman" pitchFamily="18" charset="0"/>
              </a:rPr>
              <a:t>It is best written towards the end, but not at the very last minute because you will probably need several drafts. </a:t>
            </a:r>
          </a:p>
          <a:p>
            <a:pPr>
              <a:lnSpc>
                <a:spcPct val="80000"/>
              </a:lnSpc>
            </a:pPr>
            <a:endParaRPr lang="en-US" sz="3200" smtClean="0">
              <a:latin typeface="Times New Roman" pitchFamily="18" charset="0"/>
            </a:endParaRPr>
          </a:p>
          <a:p>
            <a:pPr>
              <a:lnSpc>
                <a:spcPct val="80000"/>
              </a:lnSpc>
            </a:pPr>
            <a:r>
              <a:rPr lang="en-US" sz="3200" smtClean="0">
                <a:latin typeface="Times New Roman" pitchFamily="18" charset="0"/>
              </a:rPr>
              <a:t>It should be a distillation of the thesis: a concise description of the problem(s) addressed, your method of solving it/them, your results and conclusions.</a:t>
            </a:r>
            <a:r>
              <a:rPr lang="en-US" smtClean="0">
                <a:latin typeface="Times New Roman" pitchFamily="18" charset="0"/>
              </a:rPr>
              <a:t> </a:t>
            </a:r>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609600" y="152400"/>
            <a:ext cx="7772400" cy="1470025"/>
          </a:xfrm>
        </p:spPr>
        <p:txBody>
          <a:bodyPr/>
          <a:lstStyle/>
          <a:p>
            <a:pPr>
              <a:defRPr/>
            </a:pPr>
            <a:r>
              <a:rPr lang="en-US" sz="4600" smtClean="0">
                <a:solidFill>
                  <a:schemeClr val="bg1"/>
                </a:solidFill>
                <a:latin typeface="Times New Roman" pitchFamily="18" charset="0"/>
              </a:rPr>
              <a:t> </a:t>
            </a:r>
            <a:endParaRPr lang="en-GB" sz="4600" smtClean="0">
              <a:solidFill>
                <a:schemeClr val="bg1"/>
              </a:solidFill>
              <a:latin typeface="Times New Roman" pitchFamily="18" charset="0"/>
            </a:endParaRPr>
          </a:p>
        </p:txBody>
      </p:sp>
      <p:sp>
        <p:nvSpPr>
          <p:cNvPr id="125955" name="Line 3"/>
          <p:cNvSpPr>
            <a:spLocks noChangeShapeType="1"/>
          </p:cNvSpPr>
          <p:nvPr/>
        </p:nvSpPr>
        <p:spPr bwMode="auto">
          <a:xfrm>
            <a:off x="0" y="1600200"/>
            <a:ext cx="9144000" cy="0"/>
          </a:xfrm>
          <a:prstGeom prst="line">
            <a:avLst/>
          </a:prstGeom>
          <a:noFill/>
          <a:ln w="38100">
            <a:solidFill>
              <a:srgbClr val="FF0000"/>
            </a:solidFill>
            <a:round/>
            <a:headEnd/>
            <a:tailEnd/>
          </a:ln>
        </p:spPr>
        <p:txBody>
          <a:bodyPr wrap="none" anchor="ctr"/>
          <a:lstStyle/>
          <a:p>
            <a:endParaRPr lang="en-US"/>
          </a:p>
        </p:txBody>
      </p:sp>
      <p:sp>
        <p:nvSpPr>
          <p:cNvPr id="158724" name="Text Box 4"/>
          <p:cNvSpPr txBox="1">
            <a:spLocks noChangeArrowheads="1"/>
          </p:cNvSpPr>
          <p:nvPr/>
        </p:nvSpPr>
        <p:spPr bwMode="auto">
          <a:xfrm>
            <a:off x="1066800" y="228600"/>
            <a:ext cx="6427788" cy="823913"/>
          </a:xfrm>
          <a:prstGeom prst="rect">
            <a:avLst/>
          </a:prstGeom>
          <a:noFill/>
          <a:ln w="9525">
            <a:noFill/>
            <a:miter lim="800000"/>
            <a:headEnd/>
            <a:tailEnd/>
          </a:ln>
        </p:spPr>
        <p:txBody>
          <a:bodyPr>
            <a:spAutoFit/>
          </a:bodyPr>
          <a:lstStyle/>
          <a:p>
            <a:pPr eaLnBrk="1" hangingPunct="1">
              <a:spcBef>
                <a:spcPct val="0"/>
              </a:spcBef>
              <a:buClrTx/>
              <a:buFontTx/>
              <a:buNone/>
            </a:pPr>
            <a:r>
              <a:rPr lang="en-US" sz="4800">
                <a:solidFill>
                  <a:srgbClr val="DDDDDD"/>
                </a:solidFill>
                <a:latin typeface="Times New Roman" pitchFamily="18" charset="0"/>
              </a:rPr>
              <a:t>“</a:t>
            </a:r>
            <a:r>
              <a:rPr lang="en-US" sz="4800">
                <a:solidFill>
                  <a:schemeClr val="accent1"/>
                </a:solidFill>
                <a:latin typeface="Times New Roman" pitchFamily="18" charset="0"/>
              </a:rPr>
              <a:t>The Seven Deadly Sins”</a:t>
            </a:r>
            <a:endParaRPr lang="en-GB" sz="4800">
              <a:solidFill>
                <a:schemeClr val="accent1"/>
              </a:solidFill>
              <a:latin typeface="Times New Roman" pitchFamily="18" charset="0"/>
            </a:endParaRPr>
          </a:p>
        </p:txBody>
      </p:sp>
      <p:sp>
        <p:nvSpPr>
          <p:cNvPr id="158725" name="Text Box 5"/>
          <p:cNvSpPr txBox="1">
            <a:spLocks noChangeArrowheads="1"/>
          </p:cNvSpPr>
          <p:nvPr/>
        </p:nvSpPr>
        <p:spPr bwMode="auto">
          <a:xfrm>
            <a:off x="1470025" y="1936750"/>
            <a:ext cx="6537325" cy="4760913"/>
          </a:xfrm>
          <a:prstGeom prst="rect">
            <a:avLst/>
          </a:prstGeom>
          <a:noFill/>
          <a:ln w="9525">
            <a:noFill/>
            <a:miter lim="800000"/>
            <a:headEnd/>
            <a:tailEnd/>
          </a:ln>
        </p:spPr>
        <p:txBody>
          <a:bodyPr>
            <a:spAutoFit/>
          </a:bodyPr>
          <a:lstStyle/>
          <a:p>
            <a:pPr marL="342900" indent="-342900" eaLnBrk="1" hangingPunct="1">
              <a:spcBef>
                <a:spcPct val="0"/>
              </a:spcBef>
              <a:buClrTx/>
              <a:buFontTx/>
              <a:buAutoNum type="arabicPeriod"/>
            </a:pPr>
            <a:r>
              <a:rPr lang="en-US" sz="2800">
                <a:latin typeface="Times New Roman" pitchFamily="18" charset="0"/>
              </a:rPr>
              <a:t> </a:t>
            </a:r>
            <a:r>
              <a:rPr lang="en-US" sz="3600">
                <a:latin typeface="Times New Roman" pitchFamily="18" charset="0"/>
              </a:rPr>
              <a:t>Data manipulation, falsification</a:t>
            </a:r>
          </a:p>
          <a:p>
            <a:pPr marL="342900" indent="-342900" eaLnBrk="1" hangingPunct="1">
              <a:spcBef>
                <a:spcPct val="0"/>
              </a:spcBef>
              <a:buClrTx/>
              <a:buFontTx/>
              <a:buAutoNum type="arabicPeriod"/>
            </a:pPr>
            <a:r>
              <a:rPr lang="en-US" sz="3600">
                <a:latin typeface="Times New Roman" pitchFamily="18" charset="0"/>
              </a:rPr>
              <a:t> Duplicate manuscripts</a:t>
            </a:r>
          </a:p>
          <a:p>
            <a:pPr marL="342900" indent="-342900" eaLnBrk="1" hangingPunct="1">
              <a:spcBef>
                <a:spcPct val="0"/>
              </a:spcBef>
              <a:buClrTx/>
              <a:buFontTx/>
              <a:buAutoNum type="arabicPeriod"/>
            </a:pPr>
            <a:r>
              <a:rPr lang="en-US" sz="3600">
                <a:latin typeface="Times New Roman" pitchFamily="18" charset="0"/>
              </a:rPr>
              <a:t> Redundant publication</a:t>
            </a:r>
          </a:p>
          <a:p>
            <a:pPr marL="342900" indent="-342900" eaLnBrk="1" hangingPunct="1">
              <a:spcBef>
                <a:spcPct val="0"/>
              </a:spcBef>
              <a:buClrTx/>
              <a:buFontTx/>
              <a:buAutoNum type="arabicPeriod"/>
            </a:pPr>
            <a:r>
              <a:rPr lang="en-US" sz="3600">
                <a:latin typeface="Times New Roman" pitchFamily="18" charset="0"/>
              </a:rPr>
              <a:t> Plagiarism</a:t>
            </a:r>
          </a:p>
          <a:p>
            <a:pPr marL="342900" indent="-342900" eaLnBrk="1" hangingPunct="1">
              <a:spcBef>
                <a:spcPct val="0"/>
              </a:spcBef>
              <a:buClrTx/>
              <a:buFontTx/>
              <a:buAutoNum type="arabicPeriod"/>
            </a:pPr>
            <a:r>
              <a:rPr lang="en-US" sz="3600">
                <a:latin typeface="Times New Roman" pitchFamily="18" charset="0"/>
              </a:rPr>
              <a:t> Author conflicts of interest</a:t>
            </a:r>
          </a:p>
          <a:p>
            <a:pPr marL="342900" indent="-342900" eaLnBrk="1" hangingPunct="1">
              <a:spcBef>
                <a:spcPct val="0"/>
              </a:spcBef>
              <a:buClrTx/>
              <a:buFontTx/>
              <a:buAutoNum type="arabicPeriod"/>
            </a:pPr>
            <a:r>
              <a:rPr lang="en-US" sz="3600">
                <a:latin typeface="Times New Roman" pitchFamily="18" charset="0"/>
              </a:rPr>
              <a:t> Animal Use Concerns</a:t>
            </a:r>
          </a:p>
          <a:p>
            <a:pPr marL="342900" indent="-342900" eaLnBrk="1" hangingPunct="1">
              <a:spcBef>
                <a:spcPct val="0"/>
              </a:spcBef>
              <a:buClrTx/>
              <a:buFontTx/>
              <a:buAutoNum type="arabicPeriod"/>
            </a:pPr>
            <a:r>
              <a:rPr lang="en-US" sz="3600">
                <a:latin typeface="Times New Roman" pitchFamily="18" charset="0"/>
              </a:rPr>
              <a:t> Human Use Concerns</a:t>
            </a:r>
          </a:p>
          <a:p>
            <a:pPr marL="342900" indent="-342900" eaLnBrk="1" hangingPunct="1">
              <a:spcBef>
                <a:spcPct val="0"/>
              </a:spcBef>
              <a:buClrTx/>
              <a:buFontTx/>
              <a:buAutoNum type="arabicPeriod"/>
            </a:pPr>
            <a:endParaRPr lang="en-US" sz="3600">
              <a:latin typeface="Times New Roman" pitchFamily="18" charset="0"/>
            </a:endParaRPr>
          </a:p>
          <a:p>
            <a:pPr marL="342900" indent="-342900" eaLnBrk="1" hangingPunct="1">
              <a:spcBef>
                <a:spcPct val="0"/>
              </a:spcBef>
              <a:buClrTx/>
              <a:buFontTx/>
              <a:buNone/>
            </a:pPr>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8724"/>
                                        </p:tgtEl>
                                        <p:attrNameLst>
                                          <p:attrName>style.visibility</p:attrName>
                                        </p:attrNameLst>
                                      </p:cBhvr>
                                      <p:to>
                                        <p:strVal val="visible"/>
                                      </p:to>
                                    </p:set>
                                    <p:animEffect transition="in" filter="dissolve">
                                      <p:cBhvr>
                                        <p:cTn id="7" dur="500"/>
                                        <p:tgtEl>
                                          <p:spTgt spid="158724"/>
                                        </p:tgtEl>
                                      </p:cBhvr>
                                    </p:animEffect>
                                  </p:childTnLst>
                                </p:cTn>
                              </p:par>
                              <p:par>
                                <p:cTn id="8" presetID="9" presetClass="exit" presetSubtype="0" fill="hold" grpId="0" nodeType="withEffect">
                                  <p:stCondLst>
                                    <p:cond delay="0"/>
                                  </p:stCondLst>
                                  <p:childTnLst>
                                    <p:animEffect transition="out" filter="dissolve">
                                      <p:cBhvr>
                                        <p:cTn id="9" dur="500"/>
                                        <p:tgtEl>
                                          <p:spTgt spid="158722"/>
                                        </p:tgtEl>
                                      </p:cBhvr>
                                    </p:animEffect>
                                    <p:set>
                                      <p:cBhvr>
                                        <p:cTn id="10" dur="1" fill="hold">
                                          <p:stCondLst>
                                            <p:cond delay="499"/>
                                          </p:stCondLst>
                                        </p:cTn>
                                        <p:tgtEl>
                                          <p:spTgt spid="15872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872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mph" presetSubtype="2" fill="hold" nodeType="clickEffect">
                                  <p:stCondLst>
                                    <p:cond delay="0"/>
                                  </p:stCondLst>
                                  <p:childTnLst>
                                    <p:animClr clrSpc="rgb" dir="cw">
                                      <p:cBhvr override="childStyle">
                                        <p:cTn id="18" dur="2000" fill="hold"/>
                                        <p:tgtEl>
                                          <p:spTgt spid="158725">
                                            <p:txEl>
                                              <p:pRg st="0" end="0"/>
                                            </p:txEl>
                                          </p:spTgt>
                                        </p:tgtEl>
                                        <p:attrNameLst>
                                          <p:attrName>style.color</p:attrName>
                                        </p:attrNameLst>
                                      </p:cBhvr>
                                      <p:to>
                                        <a:schemeClr val="bg2"/>
                                      </p:to>
                                    </p:animClr>
                                  </p:childTnLst>
                                </p:cTn>
                              </p:par>
                              <p:par>
                                <p:cTn id="19" presetID="1" presetClass="entr" presetSubtype="0" fill="hold" nodeType="withEffect">
                                  <p:stCondLst>
                                    <p:cond delay="0"/>
                                  </p:stCondLst>
                                  <p:childTnLst>
                                    <p:set>
                                      <p:cBhvr>
                                        <p:cTn id="20" dur="1" fill="hold">
                                          <p:stCondLst>
                                            <p:cond delay="0"/>
                                          </p:stCondLst>
                                        </p:cTn>
                                        <p:tgtEl>
                                          <p:spTgt spid="15872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8725">
                                            <p:txEl>
                                              <p:pRg st="2" end="2"/>
                                            </p:txEl>
                                          </p:spTgt>
                                        </p:tgtEl>
                                        <p:attrNameLst>
                                          <p:attrName>style.visibility</p:attrName>
                                        </p:attrNameLst>
                                      </p:cBhvr>
                                      <p:to>
                                        <p:strVal val="visible"/>
                                      </p:to>
                                    </p:set>
                                  </p:childTnLst>
                                </p:cTn>
                              </p:par>
                              <p:par>
                                <p:cTn id="25" presetID="3" presetClass="emph" presetSubtype="2" fill="hold" nodeType="withEffect">
                                  <p:stCondLst>
                                    <p:cond delay="0"/>
                                  </p:stCondLst>
                                  <p:childTnLst>
                                    <p:animClr clrSpc="rgb" dir="cw">
                                      <p:cBhvr override="childStyle">
                                        <p:cTn id="26" dur="2000" fill="hold"/>
                                        <p:tgtEl>
                                          <p:spTgt spid="158725">
                                            <p:txEl>
                                              <p:pRg st="1" end="1"/>
                                            </p:txEl>
                                          </p:spTgt>
                                        </p:tgtEl>
                                        <p:attrNameLst>
                                          <p:attrName>style.color</p:attrName>
                                        </p:attrNameLst>
                                      </p:cBhvr>
                                      <p:to>
                                        <a:schemeClr val="bg2"/>
                                      </p:to>
                                    </p:animClr>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8725">
                                            <p:txEl>
                                              <p:pRg st="3" end="3"/>
                                            </p:txEl>
                                          </p:spTgt>
                                        </p:tgtEl>
                                        <p:attrNameLst>
                                          <p:attrName>style.visibility</p:attrName>
                                        </p:attrNameLst>
                                      </p:cBhvr>
                                      <p:to>
                                        <p:strVal val="visible"/>
                                      </p:to>
                                    </p:set>
                                  </p:childTnLst>
                                </p:cTn>
                              </p:par>
                              <p:par>
                                <p:cTn id="31" presetID="3" presetClass="emph" presetSubtype="2" fill="hold" nodeType="withEffect">
                                  <p:stCondLst>
                                    <p:cond delay="0"/>
                                  </p:stCondLst>
                                  <p:childTnLst>
                                    <p:animClr clrSpc="rgb" dir="cw">
                                      <p:cBhvr override="childStyle">
                                        <p:cTn id="32" dur="2000" fill="hold"/>
                                        <p:tgtEl>
                                          <p:spTgt spid="158725">
                                            <p:txEl>
                                              <p:pRg st="2" end="2"/>
                                            </p:txEl>
                                          </p:spTgt>
                                        </p:tgtEl>
                                        <p:attrNameLst>
                                          <p:attrName>style.color</p:attrName>
                                        </p:attrNameLst>
                                      </p:cBhvr>
                                      <p:to>
                                        <a:schemeClr val="bg2"/>
                                      </p:to>
                                    </p:animClr>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8725">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58725">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58725">
                                            <p:txEl>
                                              <p:pRg st="6" end="6"/>
                                            </p:txEl>
                                          </p:spTgt>
                                        </p:tgtEl>
                                        <p:attrNameLst>
                                          <p:attrName>style.visibility</p:attrName>
                                        </p:attrNameLst>
                                      </p:cBhvr>
                                      <p:to>
                                        <p:strVal val="visible"/>
                                      </p:to>
                                    </p:set>
                                  </p:childTnLst>
                                </p:cTn>
                              </p:par>
                              <p:par>
                                <p:cTn id="45" presetID="3" presetClass="emph" presetSubtype="2" fill="hold" nodeType="withEffect">
                                  <p:stCondLst>
                                    <p:cond delay="0"/>
                                  </p:stCondLst>
                                  <p:childTnLst>
                                    <p:animClr clrSpc="rgb" dir="cw">
                                      <p:cBhvr override="childStyle">
                                        <p:cTn id="46" dur="2000" fill="hold"/>
                                        <p:tgtEl>
                                          <p:spTgt spid="158725">
                                            <p:txEl>
                                              <p:pRg st="3" end="3"/>
                                            </p:txEl>
                                          </p:spTgt>
                                        </p:tgtEl>
                                        <p:attrNameLst>
                                          <p:attrName>style.color</p:attrName>
                                        </p:attrNameLst>
                                      </p:cBhvr>
                                      <p:to>
                                        <a:schemeClr val="bg2"/>
                                      </p:to>
                                    </p:animClr>
                                  </p:childTnLst>
                                </p:cTn>
                              </p:par>
                              <p:par>
                                <p:cTn id="47" presetID="3" presetClass="emph" presetSubtype="2" fill="hold" nodeType="withEffect">
                                  <p:stCondLst>
                                    <p:cond delay="0"/>
                                  </p:stCondLst>
                                  <p:childTnLst>
                                    <p:animClr clrSpc="rgb" dir="cw">
                                      <p:cBhvr override="childStyle">
                                        <p:cTn id="48" dur="2000" fill="hold"/>
                                        <p:tgtEl>
                                          <p:spTgt spid="158725">
                                            <p:txEl>
                                              <p:pRg st="4" end="4"/>
                                            </p:txEl>
                                          </p:spTgt>
                                        </p:tgtEl>
                                        <p:attrNameLst>
                                          <p:attrName>style.color</p:attrName>
                                        </p:attrNameLst>
                                      </p:cBhvr>
                                      <p:to>
                                        <a:schemeClr val="bg2"/>
                                      </p:to>
                                    </p:animClr>
                                  </p:childTnLst>
                                </p:cTn>
                              </p:par>
                              <p:par>
                                <p:cTn id="49" presetID="3" presetClass="emph" presetSubtype="2" fill="hold" nodeType="withEffect">
                                  <p:stCondLst>
                                    <p:cond delay="0"/>
                                  </p:stCondLst>
                                  <p:childTnLst>
                                    <p:animClr clrSpc="rgb" dir="cw">
                                      <p:cBhvr override="childStyle">
                                        <p:cTn id="50" dur="2000" fill="hold"/>
                                        <p:tgtEl>
                                          <p:spTgt spid="158725">
                                            <p:txEl>
                                              <p:pRg st="5" end="5"/>
                                            </p:txEl>
                                          </p:spTgt>
                                        </p:tgtEl>
                                        <p:attrNameLst>
                                          <p:attrName>style.color</p:attrName>
                                        </p:attrNameLst>
                                      </p:cBhvr>
                                      <p:to>
                                        <a:schemeClr val="bg2"/>
                                      </p:to>
                                    </p:animClr>
                                  </p:childTnLst>
                                </p:cTn>
                              </p:par>
                              <p:par>
                                <p:cTn id="51" presetID="3" presetClass="emph" presetSubtype="2" fill="hold" nodeType="withEffect">
                                  <p:stCondLst>
                                    <p:cond delay="0"/>
                                  </p:stCondLst>
                                  <p:childTnLst>
                                    <p:animClr clrSpc="rgb" dir="cw">
                                      <p:cBhvr override="childStyle">
                                        <p:cTn id="52" dur="2000" fill="hold"/>
                                        <p:tgtEl>
                                          <p:spTgt spid="158725">
                                            <p:txEl>
                                              <p:pRg st="6" end="6"/>
                                            </p:txEl>
                                          </p:spTgt>
                                        </p:tgtEl>
                                        <p:attrNameLst>
                                          <p:attrName>style.color</p:attrName>
                                        </p:attrNameLst>
                                      </p:cBhvr>
                                      <p:to>
                                        <a:schemeClr val="bg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2" grpId="0"/>
      <p:bldP spid="158724"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4"/>
          <p:cNvSpPr>
            <a:spLocks noChangeArrowheads="1"/>
          </p:cNvSpPr>
          <p:nvPr/>
        </p:nvSpPr>
        <p:spPr bwMode="auto">
          <a:xfrm>
            <a:off x="1143000" y="2438400"/>
            <a:ext cx="6172200" cy="3381375"/>
          </a:xfrm>
          <a:prstGeom prst="rect">
            <a:avLst/>
          </a:prstGeom>
          <a:noFill/>
          <a:ln w="9525">
            <a:noFill/>
            <a:miter lim="800000"/>
            <a:headEnd/>
            <a:tailEnd/>
          </a:ln>
        </p:spPr>
        <p:txBody>
          <a:bodyPr>
            <a:spAutoFit/>
          </a:bodyPr>
          <a:lstStyle/>
          <a:p>
            <a:pPr marL="342900" indent="-342900" eaLnBrk="1" hangingPunct="1">
              <a:buClrTx/>
              <a:buFontTx/>
              <a:buNone/>
            </a:pPr>
            <a:r>
              <a:rPr lang="en-US" i="1">
                <a:solidFill>
                  <a:schemeClr val="accent1"/>
                </a:solidFill>
              </a:rPr>
              <a:t>“</a:t>
            </a:r>
            <a:r>
              <a:rPr lang="en-US" sz="5400" i="1">
                <a:solidFill>
                  <a:schemeClr val="accent1"/>
                </a:solidFill>
              </a:rPr>
              <a:t>There is no way to get experience except through experience.”</a:t>
            </a:r>
            <a:endParaRPr lang="en-GB" sz="5400" i="1">
              <a:solidFill>
                <a:schemeClr val="accent1"/>
              </a:solidFill>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pPr>
              <a:defRPr/>
            </a:pPr>
            <a:endParaRPr lang="en-US" smtClean="0"/>
          </a:p>
        </p:txBody>
      </p:sp>
      <p:sp>
        <p:nvSpPr>
          <p:cNvPr id="128003" name="Rectangle 3"/>
          <p:cNvSpPr>
            <a:spLocks noGrp="1" noChangeArrowheads="1"/>
          </p:cNvSpPr>
          <p:nvPr>
            <p:ph type="body" idx="1"/>
          </p:nvPr>
        </p:nvSpPr>
        <p:spPr>
          <a:xfrm>
            <a:off x="0" y="1600200"/>
            <a:ext cx="8534400" cy="4495800"/>
          </a:xfrm>
        </p:spPr>
        <p:txBody>
          <a:bodyPr/>
          <a:lstStyle/>
          <a:p>
            <a:r>
              <a:rPr lang="en-US" sz="6600" smtClean="0"/>
              <a:t>“Scientists are rate by what they finish, not by what they attempt”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Hip Fractures 02-04">
  <a:themeElements>
    <a:clrScheme name="">
      <a:dk1>
        <a:srgbClr val="003C24"/>
      </a:dk1>
      <a:lt1>
        <a:srgbClr val="FFFFFF"/>
      </a:lt1>
      <a:dk2>
        <a:srgbClr val="005030"/>
      </a:dk2>
      <a:lt2>
        <a:srgbClr val="FFC61E"/>
      </a:lt2>
      <a:accent1>
        <a:srgbClr val="FFC61E"/>
      </a:accent1>
      <a:accent2>
        <a:srgbClr val="00E689"/>
      </a:accent2>
      <a:accent3>
        <a:srgbClr val="AAB3AD"/>
      </a:accent3>
      <a:accent4>
        <a:srgbClr val="DADADA"/>
      </a:accent4>
      <a:accent5>
        <a:srgbClr val="FFDFAB"/>
      </a:accent5>
      <a:accent6>
        <a:srgbClr val="00D07C"/>
      </a:accent6>
      <a:hlink>
        <a:srgbClr val="FF0000"/>
      </a:hlink>
      <a:folHlink>
        <a:srgbClr val="0000FF"/>
      </a:folHlink>
    </a:clrScheme>
    <a:fontScheme name="Hip Fractures 02-0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100000"/>
          </a:lnSpc>
          <a:spcBef>
            <a:spcPct val="20000"/>
          </a:spcBef>
          <a:spcAft>
            <a:spcPct val="0"/>
          </a:spcAft>
          <a:buClr>
            <a:srgbClr val="FFC61E"/>
          </a:buClr>
          <a:buSzTx/>
          <a:buFontTx/>
          <a:buChar char="•"/>
          <a:tabLst/>
          <a:defRPr kumimoji="0" lang="en-US" sz="3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100000"/>
          </a:lnSpc>
          <a:spcBef>
            <a:spcPct val="20000"/>
          </a:spcBef>
          <a:spcAft>
            <a:spcPct val="0"/>
          </a:spcAft>
          <a:buClr>
            <a:srgbClr val="FFC61E"/>
          </a:buClr>
          <a:buSzTx/>
          <a:buFontTx/>
          <a:buChar char="•"/>
          <a:tabLst/>
          <a:defRPr kumimoji="0" lang="en-US" sz="3200" b="0" i="0" u="none" strike="noStrike" cap="none" normalizeH="0" baseline="0" smtClean="0">
            <a:ln>
              <a:noFill/>
            </a:ln>
            <a:solidFill>
              <a:schemeClr val="tx1"/>
            </a:solidFill>
            <a:effectLst/>
            <a:latin typeface="Arial" charset="0"/>
          </a:defRPr>
        </a:defPPr>
      </a:lstStyle>
    </a:lnDef>
  </a:objectDefaults>
  <a:extraClrSchemeLst>
    <a:extraClrScheme>
      <a:clrScheme name="Hip Fractures 02-04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ip Fractures 02-0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ip Fractures 02-04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ip Fractures 02-04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ip Fractures 02-0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ip Fractures 02-04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ip Fractures 02-04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R:\Presentations\Osteoporosis\Fracture Prevent Talks\Hip Fractures 02-04.ppt</Template>
  <TotalTime>3144</TotalTime>
  <Words>5599</Words>
  <Application>Microsoft PowerPoint</Application>
  <PresentationFormat>On-screen Show (4:3)</PresentationFormat>
  <Paragraphs>758</Paragraphs>
  <Slides>119</Slides>
  <Notes>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119</vt:i4>
      </vt:variant>
    </vt:vector>
  </HeadingPairs>
  <TitlesOfParts>
    <vt:vector size="122" baseType="lpstr">
      <vt:lpstr>Hip Fractures 02-04</vt:lpstr>
      <vt:lpstr>Worksheet</vt:lpstr>
      <vt:lpstr>Chart</vt:lpstr>
      <vt:lpstr> BASICS OF SCIENTIFIC RESEARCH </vt:lpstr>
      <vt:lpstr>Slide 2</vt:lpstr>
      <vt:lpstr>??????</vt:lpstr>
      <vt:lpstr> How to Start Research? </vt:lpstr>
      <vt:lpstr>Slide 5</vt:lpstr>
      <vt:lpstr>Slide 6</vt:lpstr>
      <vt:lpstr>Slide 7</vt:lpstr>
      <vt:lpstr>  </vt:lpstr>
      <vt:lpstr>Slide 9</vt:lpstr>
      <vt:lpstr>Evolution of New Ideas/Thinking</vt:lpstr>
      <vt:lpstr>Two Page Writeup</vt:lpstr>
      <vt:lpstr>Slide 12</vt:lpstr>
      <vt:lpstr>How to Draft a 2-3 Proposal?</vt:lpstr>
      <vt:lpstr>Slide 14</vt:lpstr>
      <vt:lpstr>Proposal Body</vt:lpstr>
      <vt:lpstr>Slide 16</vt:lpstr>
      <vt:lpstr>10 Page Proposal</vt:lpstr>
      <vt:lpstr>Slide 18</vt:lpstr>
      <vt:lpstr>Results and Analysis</vt:lpstr>
      <vt:lpstr>Slide 20</vt:lpstr>
      <vt:lpstr>Slide 21</vt:lpstr>
      <vt:lpstr>Type of Article: Original Articles</vt:lpstr>
      <vt:lpstr> Plan for a Research Paper</vt:lpstr>
      <vt:lpstr>How do I know that I have enough data for a manuscript?</vt:lpstr>
      <vt:lpstr>How Do My Data Advance Knowledge ?</vt:lpstr>
      <vt:lpstr>How Do My Data Advance Knowledge ?</vt:lpstr>
      <vt:lpstr>What if My Results Are Against My Original Hypothesis?</vt:lpstr>
      <vt:lpstr>Which Audience Should I Target?</vt:lpstr>
      <vt:lpstr>How to begin?</vt:lpstr>
      <vt:lpstr>Writing Title and Abstract</vt:lpstr>
      <vt:lpstr>Importance of Title and Abstract</vt:lpstr>
      <vt:lpstr>Things to avoid in a title</vt:lpstr>
      <vt:lpstr>Authorship </vt:lpstr>
      <vt:lpstr>The Abstract</vt:lpstr>
      <vt:lpstr>Writing an Effective Abstract</vt:lpstr>
      <vt:lpstr>Abstract Content</vt:lpstr>
      <vt:lpstr>Abstract Style</vt:lpstr>
      <vt:lpstr> Things to avoid in abstract</vt:lpstr>
      <vt:lpstr>Slide 39</vt:lpstr>
      <vt:lpstr>Writing an introduction </vt:lpstr>
      <vt:lpstr> Writing an introduction </vt:lpstr>
      <vt:lpstr>Introduction Style</vt:lpstr>
      <vt:lpstr>Introduction Style (contd..)</vt:lpstr>
      <vt:lpstr>Materials and Methods</vt:lpstr>
      <vt:lpstr>Materials and Methods (contd..)</vt:lpstr>
      <vt:lpstr>Materials and Methods  : Style</vt:lpstr>
      <vt:lpstr>What to Avoid</vt:lpstr>
      <vt:lpstr>Results</vt:lpstr>
      <vt:lpstr>Results - Contents</vt:lpstr>
      <vt:lpstr>Results – What to avoid</vt:lpstr>
      <vt:lpstr>Results - Style</vt:lpstr>
      <vt:lpstr>Figures and Tables</vt:lpstr>
      <vt:lpstr>Discussion</vt:lpstr>
      <vt:lpstr>Discussion - Style</vt:lpstr>
      <vt:lpstr>How to Structure a Discussion</vt:lpstr>
      <vt:lpstr>Writing the Discussion</vt:lpstr>
      <vt:lpstr>Writing the Discussion</vt:lpstr>
      <vt:lpstr>What NOT to Do in the Discussion</vt:lpstr>
      <vt:lpstr>Avoid the following</vt:lpstr>
      <vt:lpstr>Citing of Literature in Text</vt:lpstr>
      <vt:lpstr>Citing of Literature in Text</vt:lpstr>
      <vt:lpstr>References</vt:lpstr>
      <vt:lpstr>Conclusions</vt:lpstr>
      <vt:lpstr>References</vt:lpstr>
      <vt:lpstr>Tips</vt:lpstr>
      <vt:lpstr>Mistakes to avoid</vt:lpstr>
      <vt:lpstr>Getting a paper published</vt:lpstr>
      <vt:lpstr>Major reasons for  rejection</vt:lpstr>
      <vt:lpstr>What constitutes a good journal?</vt:lpstr>
      <vt:lpstr>CHECKLIST ONE: </vt:lpstr>
      <vt:lpstr>Seminar/ Conference Presentations</vt:lpstr>
      <vt:lpstr>Tips to be Covered</vt:lpstr>
      <vt:lpstr>Outline </vt:lpstr>
      <vt:lpstr>Slide Structure – Good</vt:lpstr>
      <vt:lpstr>Slide Structure - Bad</vt:lpstr>
      <vt:lpstr>Slide Structure – Good</vt:lpstr>
      <vt:lpstr>Slide Structure - Bad</vt:lpstr>
      <vt:lpstr>Fonts - Good</vt:lpstr>
      <vt:lpstr>Fonts - Bad</vt:lpstr>
      <vt:lpstr>Colour - Good</vt:lpstr>
      <vt:lpstr>Colour - Bad</vt:lpstr>
      <vt:lpstr>Background - Good</vt:lpstr>
      <vt:lpstr>Background – Bad</vt:lpstr>
      <vt:lpstr>Graphs - Good</vt:lpstr>
      <vt:lpstr>Graphs - Bad</vt:lpstr>
      <vt:lpstr>Graphs - Good</vt:lpstr>
      <vt:lpstr>Graphs - Bad</vt:lpstr>
      <vt:lpstr>Graphs - Bad</vt:lpstr>
      <vt:lpstr>Spelling and Grammar</vt:lpstr>
      <vt:lpstr>Questions??</vt:lpstr>
      <vt:lpstr>Writing a Thesis</vt:lpstr>
      <vt:lpstr>Approach</vt:lpstr>
      <vt:lpstr>Approach (contd..)</vt:lpstr>
      <vt:lpstr>When to start writing the thesis</vt:lpstr>
      <vt:lpstr>Try to write 15 minutes every day </vt:lpstr>
      <vt:lpstr>How to proceed? </vt:lpstr>
      <vt:lpstr>How Long Does it Take to Write a Thesis? </vt:lpstr>
      <vt:lpstr>How the Ideas are conveyed to Words?</vt:lpstr>
      <vt:lpstr>Develop Self Confidence</vt:lpstr>
      <vt:lpstr>One final note </vt:lpstr>
      <vt:lpstr>How to  organise the Thesis Writing</vt:lpstr>
      <vt:lpstr>TIPS FOR THESIS WRITING</vt:lpstr>
      <vt:lpstr>TIPS FOR THESIS WRITING</vt:lpstr>
      <vt:lpstr>Importance of Title and Abstract</vt:lpstr>
      <vt:lpstr>Tentative structuring process: </vt:lpstr>
      <vt:lpstr>Structure of a Thesis</vt:lpstr>
      <vt:lpstr>Title of the Thesis</vt:lpstr>
      <vt:lpstr>Main Text</vt:lpstr>
      <vt:lpstr>Slide 109</vt:lpstr>
      <vt:lpstr> </vt:lpstr>
      <vt:lpstr>Declaration </vt:lpstr>
      <vt:lpstr>Certificate</vt:lpstr>
      <vt:lpstr>Acknowledgments</vt:lpstr>
      <vt:lpstr>Table of contents</vt:lpstr>
      <vt:lpstr>Summary/Abstract/Preface </vt:lpstr>
      <vt:lpstr>Summary/Abstract/Preface</vt:lpstr>
      <vt:lpstr> </vt:lpstr>
      <vt:lpstr>Slide 118</vt:lpstr>
      <vt:lpstr>Slide 119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acer</cp:lastModifiedBy>
  <cp:revision>109</cp:revision>
  <dcterms:created xsi:type="dcterms:W3CDTF">1601-01-01T00:00:00Z</dcterms:created>
  <dcterms:modified xsi:type="dcterms:W3CDTF">2015-02-13T06:40:36Z</dcterms:modified>
</cp:coreProperties>
</file>